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51"/>
  </p:notesMasterIdLst>
  <p:handoutMasterIdLst>
    <p:handoutMasterId r:id="rId52"/>
  </p:handoutMasterIdLst>
  <p:sldIdLst>
    <p:sldId id="590" r:id="rId2"/>
    <p:sldId id="773" r:id="rId3"/>
    <p:sldId id="690" r:id="rId4"/>
    <p:sldId id="715" r:id="rId5"/>
    <p:sldId id="441" r:id="rId6"/>
    <p:sldId id="713" r:id="rId7"/>
    <p:sldId id="714" r:id="rId8"/>
    <p:sldId id="440" r:id="rId9"/>
    <p:sldId id="718" r:id="rId10"/>
    <p:sldId id="719" r:id="rId11"/>
    <p:sldId id="720" r:id="rId12"/>
    <p:sldId id="721" r:id="rId13"/>
    <p:sldId id="722" r:id="rId14"/>
    <p:sldId id="723" r:id="rId15"/>
    <p:sldId id="724" r:id="rId16"/>
    <p:sldId id="725" r:id="rId17"/>
    <p:sldId id="726" r:id="rId18"/>
    <p:sldId id="727" r:id="rId19"/>
    <p:sldId id="729" r:id="rId20"/>
    <p:sldId id="730" r:id="rId21"/>
    <p:sldId id="731" r:id="rId22"/>
    <p:sldId id="732" r:id="rId23"/>
    <p:sldId id="734" r:id="rId24"/>
    <p:sldId id="735" r:id="rId25"/>
    <p:sldId id="736" r:id="rId26"/>
    <p:sldId id="738" r:id="rId27"/>
    <p:sldId id="740" r:id="rId28"/>
    <p:sldId id="641" r:id="rId29"/>
    <p:sldId id="745" r:id="rId30"/>
    <p:sldId id="746" r:id="rId31"/>
    <p:sldId id="747" r:id="rId32"/>
    <p:sldId id="748" r:id="rId33"/>
    <p:sldId id="749" r:id="rId34"/>
    <p:sldId id="750" r:id="rId35"/>
    <p:sldId id="706" r:id="rId36"/>
    <p:sldId id="602" r:id="rId37"/>
    <p:sldId id="755" r:id="rId38"/>
    <p:sldId id="756" r:id="rId39"/>
    <p:sldId id="757" r:id="rId40"/>
    <p:sldId id="759" r:id="rId41"/>
    <p:sldId id="763" r:id="rId42"/>
    <p:sldId id="764" r:id="rId43"/>
    <p:sldId id="765" r:id="rId44"/>
    <p:sldId id="766" r:id="rId45"/>
    <p:sldId id="771" r:id="rId46"/>
    <p:sldId id="772" r:id="rId47"/>
    <p:sldId id="716" r:id="rId48"/>
    <p:sldId id="688" r:id="rId49"/>
    <p:sldId id="604" r:id="rId50"/>
  </p:sldIdLst>
  <p:sldSz cx="9144000" cy="6858000" type="screen4x3"/>
  <p:notesSz cx="7315200" cy="96012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3AA"/>
    <a:srgbClr val="E19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05" autoAdjust="0"/>
    <p:restoredTop sz="94660"/>
  </p:normalViewPr>
  <p:slideViewPr>
    <p:cSldViewPr>
      <p:cViewPr varScale="1">
        <p:scale>
          <a:sx n="179" d="100"/>
          <a:sy n="179" d="100"/>
        </p:scale>
        <p:origin x="-158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6" d="100"/>
          <a:sy n="96" d="100"/>
        </p:scale>
        <p:origin x="-2556" y="-102"/>
      </p:cViewPr>
      <p:guideLst>
        <p:guide orient="horz" pos="2974"/>
        <p:guide pos="225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583" cy="480388"/>
          </a:xfrm>
          <a:prstGeom prst="rect">
            <a:avLst/>
          </a:prstGeom>
        </p:spPr>
        <p:txBody>
          <a:bodyPr vert="horz" lIns="94846" tIns="47423" rIns="94846" bIns="47423" rtlCol="0"/>
          <a:lstStyle>
            <a:lvl1pPr algn="l">
              <a:defRPr sz="1300"/>
            </a:lvl1pPr>
          </a:lstStyle>
          <a:p>
            <a:endParaRPr lang="en-US"/>
          </a:p>
        </p:txBody>
      </p:sp>
      <p:sp>
        <p:nvSpPr>
          <p:cNvPr id="3" name="Date Placeholder 2"/>
          <p:cNvSpPr>
            <a:spLocks noGrp="1"/>
          </p:cNvSpPr>
          <p:nvPr>
            <p:ph type="dt" sz="quarter" idx="1"/>
          </p:nvPr>
        </p:nvSpPr>
        <p:spPr>
          <a:xfrm>
            <a:off x="4142962" y="1"/>
            <a:ext cx="3170583" cy="480388"/>
          </a:xfrm>
          <a:prstGeom prst="rect">
            <a:avLst/>
          </a:prstGeom>
        </p:spPr>
        <p:txBody>
          <a:bodyPr vert="horz" lIns="94846" tIns="47423" rIns="94846" bIns="47423" rtlCol="0"/>
          <a:lstStyle>
            <a:lvl1pPr algn="r">
              <a:defRPr sz="1300"/>
            </a:lvl1pPr>
          </a:lstStyle>
          <a:p>
            <a:fld id="{ADCB92A3-5AA5-43F0-9DC1-E2B35F6F34D4}" type="datetimeFigureOut">
              <a:rPr lang="en-US" smtClean="0"/>
              <a:pPr/>
              <a:t>7/2/12</a:t>
            </a:fld>
            <a:endParaRPr lang="en-US"/>
          </a:p>
        </p:txBody>
      </p:sp>
      <p:sp>
        <p:nvSpPr>
          <p:cNvPr id="4" name="Footer Placeholder 3"/>
          <p:cNvSpPr>
            <a:spLocks noGrp="1"/>
          </p:cNvSpPr>
          <p:nvPr>
            <p:ph type="ftr" sz="quarter" idx="2"/>
          </p:nvPr>
        </p:nvSpPr>
        <p:spPr>
          <a:xfrm>
            <a:off x="1" y="9119173"/>
            <a:ext cx="3170583" cy="480388"/>
          </a:xfrm>
          <a:prstGeom prst="rect">
            <a:avLst/>
          </a:prstGeom>
        </p:spPr>
        <p:txBody>
          <a:bodyPr vert="horz" lIns="94846" tIns="47423" rIns="94846" bIns="47423" rtlCol="0" anchor="b"/>
          <a:lstStyle>
            <a:lvl1pPr algn="l">
              <a:defRPr sz="13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46" tIns="47423" rIns="94846" bIns="47423" rtlCol="0" anchor="b"/>
          <a:lstStyle>
            <a:lvl1pPr algn="r">
              <a:defRPr sz="1300"/>
            </a:lvl1pPr>
          </a:lstStyle>
          <a:p>
            <a:fld id="{2D2DF9A7-2087-4AAC-A8F1-64455822D74D}" type="slidenum">
              <a:rPr lang="en-US" smtClean="0"/>
              <a:pPr/>
              <a:t>‹#›</a:t>
            </a:fld>
            <a:endParaRPr lang="en-US"/>
          </a:p>
        </p:txBody>
      </p:sp>
    </p:spTree>
    <p:extLst>
      <p:ext uri="{BB962C8B-B14F-4D97-AF65-F5344CB8AC3E}">
        <p14:creationId xmlns:p14="http://schemas.microsoft.com/office/powerpoint/2010/main" val="878036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p:cNvSpPr>
          <p:nvPr>
            <p:ph type="sldImg"/>
          </p:nvPr>
        </p:nvSpPr>
        <p:spPr bwMode="auto">
          <a:xfrm>
            <a:off x="1458913" y="788988"/>
            <a:ext cx="5191125" cy="3894137"/>
          </a:xfrm>
          <a:prstGeom prst="rect">
            <a:avLst/>
          </a:prstGeom>
          <a:noFill/>
          <a:ln w="9525">
            <a:noFill/>
            <a:round/>
            <a:headEnd/>
            <a:tailEnd/>
          </a:ln>
        </p:spPr>
      </p:sp>
      <p:sp>
        <p:nvSpPr>
          <p:cNvPr id="5122" name="Rectangle 2"/>
          <p:cNvSpPr>
            <a:spLocks noGrp="1" noChangeArrowheads="1"/>
          </p:cNvSpPr>
          <p:nvPr>
            <p:ph type="body"/>
          </p:nvPr>
        </p:nvSpPr>
        <p:spPr bwMode="auto">
          <a:xfrm>
            <a:off x="811696" y="4933404"/>
            <a:ext cx="6486939" cy="467271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5123" name="Rectangle 3"/>
          <p:cNvSpPr>
            <a:spLocks noGrp="1" noChangeArrowheads="1"/>
          </p:cNvSpPr>
          <p:nvPr>
            <p:ph type="hdr"/>
          </p:nvPr>
        </p:nvSpPr>
        <p:spPr bwMode="auto">
          <a:xfrm>
            <a:off x="0" y="0"/>
            <a:ext cx="3518452" cy="51809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50870" algn="l"/>
                <a:tab pos="1501741" algn="l"/>
                <a:tab pos="2252612" algn="l"/>
                <a:tab pos="3003482" algn="l"/>
              </a:tabLst>
              <a:defRPr sz="1500">
                <a:solidFill>
                  <a:srgbClr val="000000"/>
                </a:solidFill>
                <a:latin typeface="Times New Roman" pitchFamily="16" charset="0"/>
              </a:defRPr>
            </a:lvl1pPr>
          </a:lstStyle>
          <a:p>
            <a:pPr>
              <a:defRPr/>
            </a:pPr>
            <a:endParaRPr lang="en-US"/>
          </a:p>
        </p:txBody>
      </p:sp>
      <p:sp>
        <p:nvSpPr>
          <p:cNvPr id="5124" name="Rectangle 4"/>
          <p:cNvSpPr>
            <a:spLocks noGrp="1" noChangeArrowheads="1"/>
          </p:cNvSpPr>
          <p:nvPr>
            <p:ph type="dt"/>
          </p:nvPr>
        </p:nvSpPr>
        <p:spPr bwMode="auto">
          <a:xfrm>
            <a:off x="4590222" y="0"/>
            <a:ext cx="3518452" cy="51809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50870" algn="l"/>
                <a:tab pos="1501741" algn="l"/>
                <a:tab pos="2252612" algn="l"/>
                <a:tab pos="3003482" algn="l"/>
              </a:tabLst>
              <a:defRPr sz="1500">
                <a:solidFill>
                  <a:srgbClr val="000000"/>
                </a:solidFill>
                <a:latin typeface="Times New Roman" pitchFamily="16" charset="0"/>
              </a:defRPr>
            </a:lvl1pPr>
          </a:lstStyle>
          <a:p>
            <a:pPr>
              <a:defRPr/>
            </a:pPr>
            <a:endParaRPr lang="en-US"/>
          </a:p>
        </p:txBody>
      </p:sp>
      <p:sp>
        <p:nvSpPr>
          <p:cNvPr id="5125" name="Rectangle 5"/>
          <p:cNvSpPr>
            <a:spLocks noGrp="1" noChangeArrowheads="1"/>
          </p:cNvSpPr>
          <p:nvPr>
            <p:ph type="ftr"/>
          </p:nvPr>
        </p:nvSpPr>
        <p:spPr bwMode="auto">
          <a:xfrm>
            <a:off x="0" y="9868447"/>
            <a:ext cx="3518452" cy="51809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50870" algn="l"/>
                <a:tab pos="1501741" algn="l"/>
                <a:tab pos="2252612" algn="l"/>
                <a:tab pos="3003482" algn="l"/>
              </a:tabLst>
              <a:defRPr sz="1500">
                <a:solidFill>
                  <a:srgbClr val="000000"/>
                </a:solidFill>
                <a:latin typeface="Times New Roman" pitchFamily="16" charset="0"/>
              </a:defRPr>
            </a:lvl1pPr>
          </a:lstStyle>
          <a:p>
            <a:pPr>
              <a:defRPr/>
            </a:pPr>
            <a:endParaRPr lang="en-US"/>
          </a:p>
        </p:txBody>
      </p:sp>
      <p:sp>
        <p:nvSpPr>
          <p:cNvPr id="5126" name="Rectangle 6"/>
          <p:cNvSpPr>
            <a:spLocks noGrp="1" noChangeArrowheads="1"/>
          </p:cNvSpPr>
          <p:nvPr>
            <p:ph type="sldNum"/>
          </p:nvPr>
        </p:nvSpPr>
        <p:spPr bwMode="auto">
          <a:xfrm>
            <a:off x="4590222" y="9868447"/>
            <a:ext cx="3518452" cy="51809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50870" algn="l"/>
                <a:tab pos="1501741" algn="l"/>
                <a:tab pos="2252612" algn="l"/>
                <a:tab pos="3003482" algn="l"/>
              </a:tabLst>
              <a:defRPr sz="1500">
                <a:solidFill>
                  <a:srgbClr val="000000"/>
                </a:solidFill>
                <a:latin typeface="Times New Roman" pitchFamily="16" charset="0"/>
              </a:defRPr>
            </a:lvl1pPr>
          </a:lstStyle>
          <a:p>
            <a:pPr>
              <a:defRPr/>
            </a:pPr>
            <a:fld id="{9D74F950-0403-4C9D-8FB1-C840727FFDC4}" type="slidenum">
              <a:rPr lang="en-US"/>
              <a:pPr>
                <a:defRPr/>
              </a:pPr>
              <a:t>‹#›</a:t>
            </a:fld>
            <a:endParaRPr lang="en-US"/>
          </a:p>
        </p:txBody>
      </p:sp>
    </p:spTree>
    <p:extLst>
      <p:ext uri="{BB962C8B-B14F-4D97-AF65-F5344CB8AC3E}">
        <p14:creationId xmlns:p14="http://schemas.microsoft.com/office/powerpoint/2010/main" val="100591076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8BA92C90-FD51-4A67-A804-7D2A04A1FC12}"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pPr>
              <a:tabLst>
                <a:tab pos="755650" algn="l"/>
                <a:tab pos="1512945" algn="l"/>
                <a:tab pos="2270241" algn="l"/>
                <a:tab pos="3029183" algn="l"/>
              </a:tabLst>
            </a:pPr>
            <a:fld id="{E7C29EC3-9560-4DF1-8062-104658CA644C}" type="slidenum">
              <a:rPr lang="en-GB" smtClean="0"/>
              <a:pPr>
                <a:tabLst>
                  <a:tab pos="755650" algn="l"/>
                  <a:tab pos="1512945" algn="l"/>
                  <a:tab pos="2270241" algn="l"/>
                  <a:tab pos="3029183" algn="l"/>
                </a:tabLst>
              </a:pPr>
              <a:t>18</a:t>
            </a:fld>
            <a:endParaRPr lang="en-GB" dirty="0" smtClean="0"/>
          </a:p>
        </p:txBody>
      </p:sp>
      <p:sp>
        <p:nvSpPr>
          <p:cNvPr id="46083" name="Rectangle 1"/>
          <p:cNvSpPr>
            <a:spLocks noGrp="1" noRot="1" noChangeAspect="1" noChangeArrowheads="1" noTextEdit="1"/>
          </p:cNvSpPr>
          <p:nvPr>
            <p:ph type="sldImg"/>
          </p:nvPr>
        </p:nvSpPr>
        <p:spPr>
          <a:xfrm>
            <a:off x="1220894" y="720090"/>
            <a:ext cx="4875106" cy="3600450"/>
          </a:xfrm>
          <a:solidFill>
            <a:srgbClr val="FFFFFF"/>
          </a:solidFill>
          <a:ln>
            <a:solidFill>
              <a:srgbClr val="000000"/>
            </a:solidFill>
            <a:miter lim="800000"/>
          </a:ln>
        </p:spPr>
      </p:sp>
      <p:sp>
        <p:nvSpPr>
          <p:cNvPr id="46084" name="Rectangle 2"/>
          <p:cNvSpPr>
            <a:spLocks noGrp="1" noChangeArrowheads="1"/>
          </p:cNvSpPr>
          <p:nvPr>
            <p:ph type="body" idx="1"/>
          </p:nvPr>
        </p:nvSpPr>
        <p:spPr>
          <a:xfrm>
            <a:off x="732185" y="4561229"/>
            <a:ext cx="5850835" cy="4226757"/>
          </a:xfrm>
          <a:noFill/>
          <a:ln/>
        </p:spPr>
        <p:txBody>
          <a:bodyPr wrap="none" anchor="ct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694" eaLnBrk="0" hangingPunct="0">
              <a:defRPr>
                <a:solidFill>
                  <a:schemeClr val="tx1"/>
                </a:solidFill>
                <a:latin typeface="Arial" charset="0"/>
              </a:defRPr>
            </a:lvl1pPr>
            <a:lvl2pPr marL="777873" indent="-299183" defTabSz="965694" eaLnBrk="0" hangingPunct="0">
              <a:defRPr>
                <a:solidFill>
                  <a:schemeClr val="tx1"/>
                </a:solidFill>
                <a:latin typeface="Arial" charset="0"/>
              </a:defRPr>
            </a:lvl2pPr>
            <a:lvl3pPr marL="1196728" indent="-239345" defTabSz="965694" eaLnBrk="0" hangingPunct="0">
              <a:defRPr>
                <a:solidFill>
                  <a:schemeClr val="tx1"/>
                </a:solidFill>
                <a:latin typeface="Arial" charset="0"/>
              </a:defRPr>
            </a:lvl3pPr>
            <a:lvl4pPr marL="1675420" indent="-239345" defTabSz="965694" eaLnBrk="0" hangingPunct="0">
              <a:defRPr>
                <a:solidFill>
                  <a:schemeClr val="tx1"/>
                </a:solidFill>
                <a:latin typeface="Arial" charset="0"/>
              </a:defRPr>
            </a:lvl4pPr>
            <a:lvl5pPr marL="2154112" indent="-239345" defTabSz="965694" eaLnBrk="0" hangingPunct="0">
              <a:defRPr>
                <a:solidFill>
                  <a:schemeClr val="tx1"/>
                </a:solidFill>
                <a:latin typeface="Arial" charset="0"/>
              </a:defRPr>
            </a:lvl5pPr>
            <a:lvl6pPr marL="2632804" indent="-239345" defTabSz="965694" eaLnBrk="0" fontAlgn="base" hangingPunct="0">
              <a:spcBef>
                <a:spcPct val="0"/>
              </a:spcBef>
              <a:spcAft>
                <a:spcPct val="0"/>
              </a:spcAft>
              <a:defRPr>
                <a:solidFill>
                  <a:schemeClr val="tx1"/>
                </a:solidFill>
                <a:latin typeface="Arial" charset="0"/>
              </a:defRPr>
            </a:lvl6pPr>
            <a:lvl7pPr marL="3111495" indent="-239345" defTabSz="965694" eaLnBrk="0" fontAlgn="base" hangingPunct="0">
              <a:spcBef>
                <a:spcPct val="0"/>
              </a:spcBef>
              <a:spcAft>
                <a:spcPct val="0"/>
              </a:spcAft>
              <a:defRPr>
                <a:solidFill>
                  <a:schemeClr val="tx1"/>
                </a:solidFill>
                <a:latin typeface="Arial" charset="0"/>
              </a:defRPr>
            </a:lvl7pPr>
            <a:lvl8pPr marL="3590186" indent="-239345" defTabSz="965694" eaLnBrk="0" fontAlgn="base" hangingPunct="0">
              <a:spcBef>
                <a:spcPct val="0"/>
              </a:spcBef>
              <a:spcAft>
                <a:spcPct val="0"/>
              </a:spcAft>
              <a:defRPr>
                <a:solidFill>
                  <a:schemeClr val="tx1"/>
                </a:solidFill>
                <a:latin typeface="Arial" charset="0"/>
              </a:defRPr>
            </a:lvl8pPr>
            <a:lvl9pPr marL="4068877" indent="-239345" defTabSz="965694" eaLnBrk="0" fontAlgn="base" hangingPunct="0">
              <a:spcBef>
                <a:spcPct val="0"/>
              </a:spcBef>
              <a:spcAft>
                <a:spcPct val="0"/>
              </a:spcAft>
              <a:defRPr>
                <a:solidFill>
                  <a:schemeClr val="tx1"/>
                </a:solidFill>
                <a:latin typeface="Arial" charset="0"/>
              </a:defRPr>
            </a:lvl9pPr>
          </a:lstStyle>
          <a:p>
            <a:pPr eaLnBrk="1" hangingPunct="1"/>
            <a:fld id="{8BCCAD43-C0F6-4397-93A9-6805E770576E}" type="slidenum">
              <a:rPr lang="en-US"/>
              <a:pPr eaLnBrk="1" hangingPunct="1"/>
              <a:t>23</a:t>
            </a:fld>
            <a:endParaRPr lang="en-US"/>
          </a:p>
        </p:txBody>
      </p:sp>
      <p:sp>
        <p:nvSpPr>
          <p:cNvPr id="109571" name="Rectangle 2"/>
          <p:cNvSpPr>
            <a:spLocks noGrp="1" noRot="1" noChangeAspect="1" noChangeArrowheads="1" noTextEdit="1"/>
          </p:cNvSpPr>
          <p:nvPr>
            <p:ph type="sldImg"/>
          </p:nvPr>
        </p:nvSpPr>
        <p:spPr>
          <a:xfrm>
            <a:off x="1244600" y="703421"/>
            <a:ext cx="4849707" cy="3582115"/>
          </a:xfrm>
          <a:ln/>
        </p:spPr>
      </p:sp>
      <p:sp>
        <p:nvSpPr>
          <p:cNvPr id="109572" name="Rectangle 3"/>
          <p:cNvSpPr>
            <a:spLocks noGrp="1" noChangeArrowheads="1"/>
          </p:cNvSpPr>
          <p:nvPr>
            <p:ph type="body" idx="1"/>
          </p:nvPr>
        </p:nvSpPr>
        <p:spPr>
          <a:xfrm>
            <a:off x="966317" y="4600576"/>
            <a:ext cx="5399314" cy="4286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0DAFAE-E08C-4CF4-B6FE-006E7D82A6F2}" type="slidenum">
              <a:rPr lang="en-US"/>
              <a:pPr/>
              <a:t>24</a:t>
            </a:fld>
            <a:endParaRPr lang="en-US"/>
          </a:p>
        </p:txBody>
      </p:sp>
      <p:sp>
        <p:nvSpPr>
          <p:cNvPr id="31746" name="Rectangle 2"/>
          <p:cNvSpPr>
            <a:spLocks noGrp="1" noRot="1" noChangeAspect="1" noChangeArrowheads="1" noTextEdit="1"/>
          </p:cNvSpPr>
          <p:nvPr>
            <p:ph type="sldImg"/>
          </p:nvPr>
        </p:nvSpPr>
        <p:spPr>
          <a:xfrm>
            <a:off x="1229360" y="726758"/>
            <a:ext cx="4859867" cy="3587115"/>
          </a:xfrm>
          <a:ln w="12700" cap="flat">
            <a:solidFill>
              <a:schemeClr val="tx1"/>
            </a:solidFill>
          </a:ln>
          <a:extLst>
            <a:ext uri="{909E8E84-426E-40dd-AFC4-6F175D3DCCD1}">
              <a14:hiddenFill xmlns:a14="http://schemas.microsoft.com/office/drawing/2010/main">
                <a:noFill/>
              </a14:hiddenFill>
            </a:ext>
          </a:extLst>
        </p:spPr>
      </p:sp>
      <p:sp>
        <p:nvSpPr>
          <p:cNvPr id="31747" name="Rectangle 3"/>
          <p:cNvSpPr>
            <a:spLocks noGrp="1" noChangeArrowheads="1"/>
          </p:cNvSpPr>
          <p:nvPr>
            <p:ph type="body" idx="1"/>
          </p:nvPr>
        </p:nvSpPr>
        <p:spPr>
          <a:xfrm>
            <a:off x="975249" y="4560325"/>
            <a:ext cx="5364702" cy="4321692"/>
          </a:xfrm>
          <a:ln/>
          <a:extLst>
            <a:ext uri="{91240B29-F687-4f45-9708-019B960494DF}">
              <a14:hiddenLine xmlns:a14="http://schemas.microsoft.com/office/drawing/2010/main" w="12700">
                <a:solidFill>
                  <a:schemeClr val="tx1"/>
                </a:solidFill>
                <a:miter lim="800000"/>
                <a:headEnd/>
                <a:tailEnd/>
              </a14:hiddenLine>
            </a:ext>
          </a:extLst>
        </p:spPr>
        <p:txBody>
          <a:bodyPr lIns="97922" tIns="48963" rIns="97922" bIns="48963"/>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78100-5EE5-48E0-A2CC-0DF560E55296}" type="slidenum">
              <a:rPr lang="en-US" smtClean="0"/>
              <a:t>26</a:t>
            </a:fld>
            <a:endParaRPr lang="en-US"/>
          </a:p>
        </p:txBody>
      </p:sp>
    </p:spTree>
    <p:extLst>
      <p:ext uri="{BB962C8B-B14F-4D97-AF65-F5344CB8AC3E}">
        <p14:creationId xmlns:p14="http://schemas.microsoft.com/office/powerpoint/2010/main" val="133736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266D8-54F1-433C-982B-E0ED901725D8}" type="slidenum">
              <a:rPr lang="en-US"/>
              <a:pPr/>
              <a:t>37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6A34F6A8-C5F5-41AE-AEDD-E2E0F127C7A1}" type="slidenum">
              <a:rPr lang="en-GB"/>
              <a:pPr/>
              <a:t>39</a:t>
            </a:fld>
            <a:endParaRPr lang="en-GB" dirty="0"/>
          </a:p>
        </p:txBody>
      </p:sp>
      <p:sp>
        <p:nvSpPr>
          <p:cNvPr id="66561" name="Text Box 1"/>
          <p:cNvSpPr txBox="1">
            <a:spLocks noChangeArrowheads="1"/>
          </p:cNvSpPr>
          <p:nvPr/>
        </p:nvSpPr>
        <p:spPr bwMode="auto">
          <a:xfrm>
            <a:off x="4143271" y="9118496"/>
            <a:ext cx="3170255" cy="479399"/>
          </a:xfrm>
          <a:prstGeom prst="rect">
            <a:avLst/>
          </a:prstGeom>
          <a:noFill/>
          <a:ln w="9525">
            <a:noFill/>
            <a:round/>
            <a:headEnd/>
            <a:tailEnd/>
          </a:ln>
          <a:effectLst/>
        </p:spPr>
        <p:txBody>
          <a:bodyPr lIns="96488" tIns="48244" rIns="96488" bIns="48244" anchor="b"/>
          <a:lstStyle/>
          <a:p>
            <a:pPr algn="r">
              <a:tabLst>
                <a:tab pos="0" algn="l"/>
                <a:tab pos="957337" algn="l"/>
                <a:tab pos="1914676" algn="l"/>
                <a:tab pos="2872013" algn="l"/>
                <a:tab pos="3829351" algn="l"/>
                <a:tab pos="4786689" algn="l"/>
                <a:tab pos="5744026" algn="l"/>
                <a:tab pos="6701365" algn="l"/>
                <a:tab pos="7658702" algn="l"/>
                <a:tab pos="8616040" algn="l"/>
                <a:tab pos="9573378" algn="l"/>
                <a:tab pos="10530716" algn="l"/>
              </a:tabLst>
            </a:pPr>
            <a:fld id="{F3CAC3F9-A74D-4764-8113-BFB0CF8CE88B}" type="slidenum">
              <a:rPr lang="en-GB" sz="1200">
                <a:solidFill>
                  <a:srgbClr val="000000"/>
                </a:solidFill>
              </a:rPr>
              <a:pPr algn="r">
                <a:tabLst>
                  <a:tab pos="0" algn="l"/>
                  <a:tab pos="957337" algn="l"/>
                  <a:tab pos="1914676" algn="l"/>
                  <a:tab pos="2872013" algn="l"/>
                  <a:tab pos="3829351" algn="l"/>
                  <a:tab pos="4786689" algn="l"/>
                  <a:tab pos="5744026" algn="l"/>
                  <a:tab pos="6701365" algn="l"/>
                  <a:tab pos="7658702" algn="l"/>
                  <a:tab pos="8616040" algn="l"/>
                  <a:tab pos="9573378" algn="l"/>
                  <a:tab pos="10530716" algn="l"/>
                </a:tabLst>
              </a:pPr>
              <a:t>39</a:t>
            </a:fld>
            <a:endParaRPr lang="en-GB" sz="1200" dirty="0">
              <a:solidFill>
                <a:srgbClr val="000000"/>
              </a:solidFill>
            </a:endParaRPr>
          </a:p>
        </p:txBody>
      </p:sp>
      <p:sp>
        <p:nvSpPr>
          <p:cNvPr id="66562" name="Text Box 2"/>
          <p:cNvSpPr txBox="1">
            <a:spLocks noChangeArrowheads="1"/>
          </p:cNvSpPr>
          <p:nvPr/>
        </p:nvSpPr>
        <p:spPr bwMode="auto">
          <a:xfrm>
            <a:off x="1" y="9118496"/>
            <a:ext cx="3170255" cy="479399"/>
          </a:xfrm>
          <a:prstGeom prst="rect">
            <a:avLst/>
          </a:prstGeom>
          <a:noFill/>
          <a:ln w="9525">
            <a:noFill/>
            <a:round/>
            <a:headEnd/>
            <a:tailEnd/>
          </a:ln>
          <a:effectLst/>
        </p:spPr>
        <p:txBody>
          <a:bodyPr lIns="96488" tIns="48244" rIns="96488" bIns="48244" anchor="b"/>
          <a:lstStyle/>
          <a:p>
            <a:pPr>
              <a:tabLst>
                <a:tab pos="0" algn="l"/>
                <a:tab pos="957337" algn="l"/>
                <a:tab pos="1914676" algn="l"/>
                <a:tab pos="2872013" algn="l"/>
                <a:tab pos="3829351" algn="l"/>
                <a:tab pos="4786689" algn="l"/>
                <a:tab pos="5744026" algn="l"/>
                <a:tab pos="6701365" algn="l"/>
                <a:tab pos="7658702" algn="l"/>
                <a:tab pos="8616040" algn="l"/>
                <a:tab pos="9573378" algn="l"/>
                <a:tab pos="10530716" algn="l"/>
              </a:tabLst>
            </a:pPr>
            <a:endParaRPr lang="en-GB" sz="1200" dirty="0">
              <a:solidFill>
                <a:srgbClr val="000000"/>
              </a:solidFill>
            </a:endParaRPr>
          </a:p>
        </p:txBody>
      </p:sp>
      <p:sp>
        <p:nvSpPr>
          <p:cNvPr id="66563" name="Text Box 3"/>
          <p:cNvSpPr txBox="1">
            <a:spLocks noChangeArrowheads="1"/>
          </p:cNvSpPr>
          <p:nvPr/>
        </p:nvSpPr>
        <p:spPr bwMode="auto">
          <a:xfrm>
            <a:off x="1" y="1"/>
            <a:ext cx="3170255" cy="479399"/>
          </a:xfrm>
          <a:prstGeom prst="rect">
            <a:avLst/>
          </a:prstGeom>
          <a:noFill/>
          <a:ln w="9525">
            <a:noFill/>
            <a:round/>
            <a:headEnd/>
            <a:tailEnd/>
          </a:ln>
          <a:effectLst/>
        </p:spPr>
        <p:txBody>
          <a:bodyPr lIns="96488" tIns="48244" rIns="96488" bIns="48244"/>
          <a:lstStyle/>
          <a:p>
            <a:pPr>
              <a:tabLst>
                <a:tab pos="0" algn="l"/>
                <a:tab pos="957337" algn="l"/>
                <a:tab pos="1914676" algn="l"/>
                <a:tab pos="2872013" algn="l"/>
                <a:tab pos="3829351" algn="l"/>
                <a:tab pos="4786689" algn="l"/>
                <a:tab pos="5744026" algn="l"/>
                <a:tab pos="6701365" algn="l"/>
                <a:tab pos="7658702" algn="l"/>
                <a:tab pos="8616040" algn="l"/>
                <a:tab pos="9573378" algn="l"/>
                <a:tab pos="10530716" algn="l"/>
              </a:tabLst>
            </a:pPr>
            <a:endParaRPr lang="en-GB" sz="1200" dirty="0">
              <a:solidFill>
                <a:srgbClr val="000000"/>
              </a:solidFill>
            </a:endParaRPr>
          </a:p>
        </p:txBody>
      </p:sp>
      <p:sp>
        <p:nvSpPr>
          <p:cNvPr id="66564" name="Text Box 4"/>
          <p:cNvSpPr txBox="1">
            <a:spLocks noChangeArrowheads="1"/>
          </p:cNvSpPr>
          <p:nvPr/>
        </p:nvSpPr>
        <p:spPr bwMode="auto">
          <a:xfrm>
            <a:off x="4143271" y="1"/>
            <a:ext cx="3170255" cy="479399"/>
          </a:xfrm>
          <a:prstGeom prst="rect">
            <a:avLst/>
          </a:prstGeom>
          <a:noFill/>
          <a:ln w="9525">
            <a:noFill/>
            <a:round/>
            <a:headEnd/>
            <a:tailEnd/>
          </a:ln>
          <a:effectLst/>
        </p:spPr>
        <p:txBody>
          <a:bodyPr lIns="96488" tIns="48244" rIns="96488" bIns="48244"/>
          <a:lstStyle/>
          <a:p>
            <a:pPr algn="r">
              <a:tabLst>
                <a:tab pos="0" algn="l"/>
                <a:tab pos="957337" algn="l"/>
                <a:tab pos="1914676" algn="l"/>
                <a:tab pos="2872013" algn="l"/>
                <a:tab pos="3829351" algn="l"/>
                <a:tab pos="4786689" algn="l"/>
                <a:tab pos="5744026" algn="l"/>
                <a:tab pos="6701365" algn="l"/>
                <a:tab pos="7658702" algn="l"/>
                <a:tab pos="8616040" algn="l"/>
                <a:tab pos="9573378" algn="l"/>
                <a:tab pos="10530716" algn="l"/>
              </a:tabLst>
            </a:pPr>
            <a:endParaRPr lang="en-GB" sz="1200" dirty="0">
              <a:solidFill>
                <a:srgbClr val="000000"/>
              </a:solidFill>
            </a:endParaRPr>
          </a:p>
        </p:txBody>
      </p:sp>
      <p:sp>
        <p:nvSpPr>
          <p:cNvPr id="66565" name="Text Box 5"/>
          <p:cNvSpPr txBox="1">
            <a:spLocks noChangeArrowheads="1"/>
          </p:cNvSpPr>
          <p:nvPr/>
        </p:nvSpPr>
        <p:spPr bwMode="auto">
          <a:xfrm>
            <a:off x="1232599" y="729019"/>
            <a:ext cx="4848330" cy="3588878"/>
          </a:xfrm>
          <a:prstGeom prst="rect">
            <a:avLst/>
          </a:prstGeom>
          <a:solidFill>
            <a:srgbClr val="FFFFFF"/>
          </a:solidFill>
          <a:ln w="9525">
            <a:solidFill>
              <a:srgbClr val="000000"/>
            </a:solidFill>
            <a:miter lim="800000"/>
            <a:headEnd/>
            <a:tailEnd/>
          </a:ln>
          <a:effectLst/>
        </p:spPr>
        <p:txBody>
          <a:bodyPr wrap="none" lIns="95734" tIns="47867" rIns="95734" bIns="47867" anchor="ctr"/>
          <a:lstStyle/>
          <a:p>
            <a:endParaRPr lang="en-US" dirty="0"/>
          </a:p>
        </p:txBody>
      </p:sp>
      <p:sp>
        <p:nvSpPr>
          <p:cNvPr id="66566" name="Text Box 6"/>
          <p:cNvSpPr txBox="1">
            <a:spLocks noGrp="1" noChangeArrowheads="1"/>
          </p:cNvSpPr>
          <p:nvPr>
            <p:ph type="body"/>
          </p:nvPr>
        </p:nvSpPr>
        <p:spPr bwMode="auto">
          <a:xfrm>
            <a:off x="976368" y="4560903"/>
            <a:ext cx="5360795" cy="4317895"/>
          </a:xfrm>
          <a:prstGeom prst="rect">
            <a:avLst/>
          </a:prstGeom>
          <a:noFill/>
          <a:ln>
            <a:round/>
            <a:headEnd/>
            <a:tailEnd/>
          </a:ln>
        </p:spPr>
        <p:txBody>
          <a:bodyPr lIns="96488" tIns="48244" rIns="96488" bIns="48244"/>
          <a:lstStyle/>
          <a:p>
            <a:pPr>
              <a:lnSpc>
                <a:spcPct val="93000"/>
              </a:lnSpc>
              <a:spcBef>
                <a:spcPts val="471"/>
              </a:spcBef>
              <a:tabLst>
                <a:tab pos="0" algn="l"/>
                <a:tab pos="957337" algn="l"/>
                <a:tab pos="1914676" algn="l"/>
                <a:tab pos="2872013" algn="l"/>
                <a:tab pos="3829351" algn="l"/>
                <a:tab pos="4786689" algn="l"/>
                <a:tab pos="5744026" algn="l"/>
                <a:tab pos="6701365" algn="l"/>
                <a:tab pos="7658702" algn="l"/>
                <a:tab pos="8616040" algn="l"/>
                <a:tab pos="9573378" algn="l"/>
                <a:tab pos="10530716" algn="l"/>
              </a:tabLst>
            </a:pPr>
            <a:r>
              <a:rPr lang="en-GB" dirty="0">
                <a:latin typeface="Arial" charset="0"/>
                <a:cs typeface="Arial Unicode MS" charset="0"/>
              </a:rPr>
              <a:t>From brain science:</a:t>
            </a:r>
          </a:p>
          <a:p>
            <a:pPr>
              <a:lnSpc>
                <a:spcPct val="93000"/>
              </a:lnSpc>
              <a:spcBef>
                <a:spcPts val="471"/>
              </a:spcBef>
              <a:tabLst>
                <a:tab pos="0" algn="l"/>
                <a:tab pos="957337" algn="l"/>
                <a:tab pos="1914676" algn="l"/>
                <a:tab pos="2872013" algn="l"/>
                <a:tab pos="3829351" algn="l"/>
                <a:tab pos="4786689" algn="l"/>
                <a:tab pos="5744026" algn="l"/>
                <a:tab pos="6701365" algn="l"/>
                <a:tab pos="7658702" algn="l"/>
                <a:tab pos="8616040" algn="l"/>
                <a:tab pos="9573378" algn="l"/>
                <a:tab pos="10530716" algn="l"/>
              </a:tabLst>
            </a:pPr>
            <a:r>
              <a:rPr lang="en-GB" dirty="0">
                <a:latin typeface="Arial" charset="0"/>
                <a:cs typeface="Arial Unicode MS" charset="0"/>
              </a:rPr>
              <a:t>Biologists have known for a long time that for every nerve bundle going from perception up, there is another going down.  And now, MRI research of various sorts shows that the “periphery” lights up just about all the time.  Here, amazingly, the cerebellum lights up when you think about verbs that go with nouns, as when you think </a:t>
            </a:r>
            <a:r>
              <a:rPr lang="en-GB" i="1" dirty="0">
                <a:latin typeface="Arial" charset="0"/>
                <a:cs typeface="Arial Unicode MS" charset="0"/>
              </a:rPr>
              <a:t>hammer</a:t>
            </a:r>
            <a:r>
              <a:rPr lang="en-GB" dirty="0">
                <a:latin typeface="Arial" charset="0"/>
                <a:cs typeface="Arial Unicode MS" charset="0"/>
              </a:rPr>
              <a:t> when someone says </a:t>
            </a:r>
            <a:r>
              <a:rPr lang="en-GB" i="1" dirty="0">
                <a:latin typeface="Arial" charset="0"/>
                <a:cs typeface="Arial Unicode MS" charset="0"/>
              </a:rPr>
              <a:t>nail</a:t>
            </a:r>
            <a:r>
              <a:rPr lang="en-GB" dirty="0">
                <a:latin typeface="Arial" charset="0"/>
                <a:cs typeface="Arial Unicode MS" charset="0"/>
              </a:rPr>
              <a:t>.  Such capabilities would have been regarded as absurd science fiction when Turing and </a:t>
            </a:r>
            <a:r>
              <a:rPr lang="en-GB" dirty="0" err="1">
                <a:latin typeface="Arial" charset="0"/>
                <a:cs typeface="Arial Unicode MS" charset="0"/>
              </a:rPr>
              <a:t>Minsky</a:t>
            </a:r>
            <a:r>
              <a:rPr lang="en-GB" dirty="0">
                <a:latin typeface="Arial" charset="0"/>
                <a:cs typeface="Arial Unicode MS" charset="0"/>
              </a:rPr>
              <a:t> shaped the field.  Then, of course, the biologists have known for a long time that for every nerve bundle going from perception up, there is another going down.  And now,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p>
            <a:pPr>
              <a:tabLst>
                <a:tab pos="757351" algn="l"/>
                <a:tab pos="1514700" algn="l"/>
                <a:tab pos="2272051" algn="l"/>
                <a:tab pos="3031049" algn="l"/>
              </a:tabLst>
            </a:pPr>
            <a:fld id="{4F4006C5-49E4-4B96-91B7-F720340273A5}" type="slidenum">
              <a:rPr lang="en-GB" smtClean="0">
                <a:ea typeface="Arial Unicode MS" pitchFamily="34" charset="-128"/>
                <a:cs typeface="Arial Unicode MS" pitchFamily="34" charset="-128"/>
              </a:rPr>
              <a:pPr>
                <a:tabLst>
                  <a:tab pos="757351" algn="l"/>
                  <a:tab pos="1514700" algn="l"/>
                  <a:tab pos="2272051" algn="l"/>
                  <a:tab pos="3031049" algn="l"/>
                </a:tabLst>
              </a:pPr>
              <a:t>40</a:t>
            </a:fld>
            <a:endParaRPr lang="en-GB" dirty="0" smtClean="0">
              <a:ea typeface="Arial Unicode MS" pitchFamily="34" charset="-128"/>
              <a:cs typeface="Arial Unicode MS" pitchFamily="34" charset="-128"/>
            </a:endParaRPr>
          </a:p>
        </p:txBody>
      </p:sp>
      <p:sp>
        <p:nvSpPr>
          <p:cNvPr id="71683" name="Text Box 1"/>
          <p:cNvSpPr txBox="1">
            <a:spLocks noChangeArrowheads="1"/>
          </p:cNvSpPr>
          <p:nvPr/>
        </p:nvSpPr>
        <p:spPr bwMode="auto">
          <a:xfrm>
            <a:off x="1225826" y="721403"/>
            <a:ext cx="4863548" cy="3600450"/>
          </a:xfrm>
          <a:prstGeom prst="rect">
            <a:avLst/>
          </a:prstGeom>
          <a:solidFill>
            <a:srgbClr val="FFFFFF"/>
          </a:solidFill>
          <a:ln w="9525">
            <a:solidFill>
              <a:srgbClr val="000000"/>
            </a:solidFill>
            <a:miter lim="800000"/>
            <a:headEnd/>
            <a:tailEnd/>
          </a:ln>
        </p:spPr>
        <p:txBody>
          <a:bodyPr wrap="none" lIns="95726" tIns="47862" rIns="95726" bIns="47862" anchor="ctr"/>
          <a:lstStyle/>
          <a:p>
            <a:pPr>
              <a:lnSpc>
                <a:spcPct val="93000"/>
              </a:lnSpc>
              <a:buClr>
                <a:srgbClr val="000000"/>
              </a:buClr>
              <a:buSzPct val="100000"/>
              <a:buFont typeface="Arial" charset="0"/>
              <a:buNone/>
            </a:pPr>
            <a:endParaRPr lang="en-US"/>
          </a:p>
        </p:txBody>
      </p:sp>
      <p:sp>
        <p:nvSpPr>
          <p:cNvPr id="71684" name="Rectangle 2"/>
          <p:cNvSpPr txBox="1">
            <a:spLocks noGrp="1" noChangeArrowheads="1"/>
          </p:cNvSpPr>
          <p:nvPr>
            <p:ph type="body"/>
          </p:nvPr>
        </p:nvSpPr>
        <p:spPr>
          <a:xfrm>
            <a:off x="732185" y="4561228"/>
            <a:ext cx="5850835" cy="4320212"/>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8BA92C90-FD51-4A67-A804-7D2A04A1FC12}" type="slidenum">
              <a:rPr lang="en-GB" smtClean="0"/>
              <a:pPr/>
              <a:t>48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35E8E1-879A-447A-8744-2A7219ED3AE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35E8E1-879A-447A-8744-2A7219ED3AE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r>
              <a:rPr lang="en-US" dirty="0" smtClean="0"/>
              <a:t>Computing machinery</a:t>
            </a:r>
            <a:r>
              <a:rPr lang="en-US" baseline="0" dirty="0" smtClean="0"/>
              <a:t> and intelligence – debunked 9 arguments</a:t>
            </a:r>
            <a:endParaRPr lang="en-US" dirty="0" smtClean="0"/>
          </a:p>
        </p:txBody>
      </p:sp>
      <p:sp>
        <p:nvSpPr>
          <p:cNvPr id="6148" name="Slide Number Placeholder 3"/>
          <p:cNvSpPr>
            <a:spLocks noGrp="1"/>
          </p:cNvSpPr>
          <p:nvPr>
            <p:ph type="sldNum" sz="quarter" idx="5"/>
          </p:nvPr>
        </p:nvSpPr>
        <p:spPr>
          <a:noFill/>
        </p:spPr>
        <p:txBody>
          <a:bodyPr/>
          <a:lstStyle/>
          <a:p>
            <a:fld id="{830027A7-4C12-4B5F-9DA8-44D5BF2C707B}"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pPr eaLnBrk="1" hangingPunct="1"/>
            <a:endParaRPr lang="en-US" smtClean="0"/>
          </a:p>
        </p:txBody>
      </p:sp>
      <p:sp>
        <p:nvSpPr>
          <p:cNvPr id="7172" name="Slide Number Placeholder 3"/>
          <p:cNvSpPr>
            <a:spLocks noGrp="1"/>
          </p:cNvSpPr>
          <p:nvPr>
            <p:ph type="sldNum" sz="quarter" idx="5"/>
          </p:nvPr>
        </p:nvSpPr>
        <p:spPr>
          <a:noFill/>
        </p:spPr>
        <p:txBody>
          <a:bodyPr/>
          <a:lstStyle/>
          <a:p>
            <a:fld id="{B95FA912-C274-4FE2-8E0F-C7C258448A51}"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pPr eaLnBrk="1" hangingPunct="1"/>
            <a:endParaRPr lang="en-US" smtClean="0"/>
          </a:p>
        </p:txBody>
      </p:sp>
      <p:sp>
        <p:nvSpPr>
          <p:cNvPr id="7172" name="Slide Number Placeholder 3"/>
          <p:cNvSpPr>
            <a:spLocks noGrp="1"/>
          </p:cNvSpPr>
          <p:nvPr>
            <p:ph type="sldNum" sz="quarter" idx="5"/>
          </p:nvPr>
        </p:nvSpPr>
        <p:spPr>
          <a:noFill/>
        </p:spPr>
        <p:txBody>
          <a:bodyPr/>
          <a:lstStyle/>
          <a:p>
            <a:fld id="{B95FA912-C274-4FE2-8E0F-C7C258448A51}"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Brassempouy</a:t>
            </a:r>
            <a:r>
              <a:rPr lang="en-US" dirty="0"/>
              <a:t>, Lascaux</a:t>
            </a:r>
          </a:p>
        </p:txBody>
      </p:sp>
      <p:sp>
        <p:nvSpPr>
          <p:cNvPr id="4" name="Slide Number Placeholder 3"/>
          <p:cNvSpPr>
            <a:spLocks noGrp="1"/>
          </p:cNvSpPr>
          <p:nvPr>
            <p:ph type="sldNum" idx="10"/>
          </p:nvPr>
        </p:nvSpPr>
        <p:spPr/>
        <p:txBody>
          <a:bodyPr/>
          <a:lstStyle/>
          <a:p>
            <a:pPr>
              <a:defRPr/>
            </a:pPr>
            <a:fld id="{9D74F950-0403-4C9D-8FB1-C840727FFDC4}"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D6DF94-F107-45BA-894E-AAC737ECD8CB}"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D6DF94-F107-45BA-894E-AAC737ECD8C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F0000"/>
            </a:solidFill>
          </a:ln>
        </p:spPr>
        <p:txBody>
          <a:bodyPr/>
          <a:lstStyle>
            <a:lvl1pPr>
              <a:defRPr sz="4000" baseline="0">
                <a:latin typeface="Times"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75113"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4713" y="1219200"/>
            <a:ext cx="40767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No 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381000"/>
            <a:ext cx="8229600" cy="5562600"/>
          </a:xfrm>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Frameless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38100">
            <a:solidFill>
              <a:srgbClr val="FF0000"/>
            </a:solidFill>
          </a:ln>
        </p:spPr>
        <p:txBody>
          <a:bodyPr/>
          <a:lstStyle/>
          <a:p>
            <a:r>
              <a:rPr lang="en-US" smtClean="0"/>
              <a:t>Click to edit Master title style</a:t>
            </a:r>
            <a:endParaRPr lang="en-US"/>
          </a:p>
        </p:txBody>
      </p:sp>
    </p:spTree>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1" cstate="print"/>
          <a:srcRect/>
          <a:stretch>
            <a:fillRect/>
          </a:stretch>
        </p:blipFill>
        <p:spPr bwMode="auto">
          <a:xfrm>
            <a:off x="479425" y="6194425"/>
            <a:ext cx="842963" cy="441325"/>
          </a:xfrm>
          <a:prstGeom prst="rect">
            <a:avLst/>
          </a:prstGeom>
          <a:noFill/>
          <a:ln w="9360">
            <a:noFill/>
            <a:miter lim="800000"/>
            <a:headEnd/>
            <a:tailEnd/>
          </a:ln>
        </p:spPr>
      </p:pic>
      <p:pic>
        <p:nvPicPr>
          <p:cNvPr id="3075" name="Picture 2"/>
          <p:cNvPicPr>
            <a:picLocks noChangeAspect="1" noChangeArrowheads="1"/>
          </p:cNvPicPr>
          <p:nvPr/>
        </p:nvPicPr>
        <p:blipFill>
          <a:blip r:embed="rId12" cstate="print"/>
          <a:srcRect/>
          <a:stretch>
            <a:fillRect/>
          </a:stretch>
        </p:blipFill>
        <p:spPr bwMode="auto">
          <a:xfrm>
            <a:off x="7848600" y="6019800"/>
            <a:ext cx="1119188" cy="763588"/>
          </a:xfrm>
          <a:prstGeom prst="rect">
            <a:avLst/>
          </a:prstGeom>
          <a:noFill/>
          <a:ln w="9360">
            <a:noFill/>
            <a:miter lim="800000"/>
            <a:headEnd/>
            <a:tailEnd/>
          </a:ln>
        </p:spPr>
      </p:pic>
      <p:sp>
        <p:nvSpPr>
          <p:cNvPr id="3079" name="Rectangle 6"/>
          <p:cNvSpPr>
            <a:spLocks noGrp="1" noChangeArrowheads="1"/>
          </p:cNvSpPr>
          <p:nvPr>
            <p:ph type="title"/>
          </p:nvPr>
        </p:nvSpPr>
        <p:spPr bwMode="auto">
          <a:xfrm>
            <a:off x="457200" y="228600"/>
            <a:ext cx="8304213" cy="801688"/>
          </a:xfrm>
          <a:prstGeom prst="rect">
            <a:avLst/>
          </a:prstGeom>
          <a:noFill/>
          <a:ln w="9360">
            <a:noFill/>
            <a:miter lim="800000"/>
            <a:headEnd/>
            <a:tailEnd/>
          </a:ln>
        </p:spPr>
        <p:txBody>
          <a:bodyPr vert="horz" wrap="square" lIns="90000" tIns="45000" rIns="90000" bIns="45000" numCol="1" anchor="ctr" anchorCtr="0" compatLnSpc="1">
            <a:prstTxWarp prst="textNoShape">
              <a:avLst/>
            </a:prstTxWarp>
          </a:bodyPr>
          <a:lstStyle/>
          <a:p>
            <a:pPr lvl="0"/>
            <a:r>
              <a:rPr lang="en-GB" dirty="0" smtClean="0"/>
              <a:t>Click to edit the title text format</a:t>
            </a:r>
          </a:p>
        </p:txBody>
      </p:sp>
      <p:sp>
        <p:nvSpPr>
          <p:cNvPr id="3080" name="Rectangle 7"/>
          <p:cNvSpPr>
            <a:spLocks noGrp="1" noChangeArrowheads="1"/>
          </p:cNvSpPr>
          <p:nvPr>
            <p:ph type="body" idx="1"/>
          </p:nvPr>
        </p:nvSpPr>
        <p:spPr bwMode="auto">
          <a:xfrm>
            <a:off x="457200" y="1219200"/>
            <a:ext cx="8304213" cy="4910138"/>
          </a:xfrm>
          <a:prstGeom prst="rect">
            <a:avLst/>
          </a:prstGeom>
          <a:noFill/>
          <a:ln w="9360">
            <a:noFill/>
            <a:miter lim="800000"/>
            <a:headEnd/>
            <a:tailEnd/>
          </a:ln>
        </p:spPr>
        <p:txBody>
          <a:bodyPr vert="horz" wrap="square" lIns="90000" tIns="52560" rIns="90000" bIns="450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6" r:id="rId9"/>
  </p:sldLayoutIdLst>
  <p:transition xmlns:p14="http://schemas.microsoft.com/office/powerpoint/2010/main" advClick="0"/>
  <p:timing>
    <p:tnLst>
      <p:par>
        <p:cTn xmlns:p14="http://schemas.microsoft.com/office/powerpoint/2010/main" id="1" dur="indefinite" restart="never" nodeType="tmRoot"/>
      </p:par>
    </p:tnLst>
  </p:timing>
  <p:txStyles>
    <p:titleStyle>
      <a:lvl1pPr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Times" pitchFamily="18" charset="0"/>
          <a:ea typeface="+mj-ea"/>
          <a:cs typeface="+mj-cs"/>
        </a:defRPr>
      </a:lvl1pPr>
      <a:lvl2pPr algn="l" defTabSz="457200"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cs typeface="Arial Unicode MS" charset="0"/>
        </a:defRPr>
      </a:lvl2pPr>
      <a:lvl3pPr algn="l" defTabSz="457200"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cs typeface="Arial Unicode MS" charset="0"/>
        </a:defRPr>
      </a:lvl3pPr>
      <a:lvl4pPr algn="l" defTabSz="457200"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cs typeface="Arial Unicode MS" charset="0"/>
        </a:defRPr>
      </a:lvl4pPr>
      <a:lvl5pPr algn="l" defTabSz="457200"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cs typeface="Arial Unicode MS"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cs typeface="Arial Unicode MS"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cs typeface="Arial Unicode MS"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cs typeface="Arial Unicode MS"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cs typeface="Arial Unicode MS" charset="0"/>
        </a:defRPr>
      </a:lvl9pPr>
    </p:titleStyle>
    <p:bodyStyle>
      <a:lvl1pPr marL="342900" indent="-342900" algn="l" defTabSz="457200" rtl="0" eaLnBrk="1" fontAlgn="base" hangingPunct="1">
        <a:lnSpc>
          <a:spcPct val="98000"/>
        </a:lnSpc>
        <a:spcBef>
          <a:spcPct val="0"/>
        </a:spcBef>
        <a:spcAft>
          <a:spcPts val="1425"/>
        </a:spcAft>
        <a:buClr>
          <a:srgbClr val="000000"/>
        </a:buClr>
        <a:buSzPct val="100000"/>
        <a:buFont typeface="Times New Roman" pitchFamily="16" charset="0"/>
        <a:defRPr sz="4000">
          <a:solidFill>
            <a:srgbClr val="000000"/>
          </a:solidFill>
          <a:latin typeface="Times" pitchFamily="18" charset="0"/>
          <a:ea typeface="+mn-ea"/>
          <a:cs typeface="+mn-cs"/>
        </a:defRPr>
      </a:lvl1pPr>
      <a:lvl2pPr marL="742950" indent="-285750" algn="l" defTabSz="457200" rtl="0" eaLnBrk="1" fontAlgn="base" hangingPunct="1">
        <a:lnSpc>
          <a:spcPct val="98000"/>
        </a:lnSpc>
        <a:spcBef>
          <a:spcPct val="0"/>
        </a:spcBef>
        <a:spcAft>
          <a:spcPts val="1138"/>
        </a:spcAft>
        <a:buClr>
          <a:srgbClr val="000000"/>
        </a:buClr>
        <a:buSzPct val="100000"/>
        <a:buFont typeface="Times New Roman" pitchFamily="16" charset="0"/>
        <a:defRPr sz="3200">
          <a:solidFill>
            <a:srgbClr val="000000"/>
          </a:solidFill>
          <a:latin typeface="Times" pitchFamily="18" charset="0"/>
          <a:cs typeface="+mn-cs"/>
        </a:defRPr>
      </a:lvl2pPr>
      <a:lvl3pPr marL="1143000" indent="-228600" algn="l" defTabSz="457200" rtl="0" eaLnBrk="1" fontAlgn="base" hangingPunct="1">
        <a:lnSpc>
          <a:spcPct val="98000"/>
        </a:lnSpc>
        <a:spcBef>
          <a:spcPct val="0"/>
        </a:spcBef>
        <a:spcAft>
          <a:spcPts val="850"/>
        </a:spcAft>
        <a:buClr>
          <a:srgbClr val="000000"/>
        </a:buClr>
        <a:buSzPct val="100000"/>
        <a:buFont typeface="Times New Roman" pitchFamily="16" charset="0"/>
        <a:defRPr sz="3200">
          <a:solidFill>
            <a:srgbClr val="000000"/>
          </a:solidFill>
          <a:latin typeface="Times" pitchFamily="18" charset="0"/>
          <a:cs typeface="+mn-cs"/>
        </a:defRPr>
      </a:lvl3pPr>
      <a:lvl4pPr marL="1600200" indent="-228600" algn="l" defTabSz="457200" rtl="0" eaLnBrk="1" fontAlgn="base" hangingPunct="1">
        <a:lnSpc>
          <a:spcPct val="98000"/>
        </a:lnSpc>
        <a:spcBef>
          <a:spcPct val="0"/>
        </a:spcBef>
        <a:spcAft>
          <a:spcPts val="575"/>
        </a:spcAft>
        <a:buClr>
          <a:srgbClr val="000000"/>
        </a:buClr>
        <a:buSzPct val="100000"/>
        <a:buFont typeface="Times New Roman" pitchFamily="16" charset="0"/>
        <a:defRPr sz="3200">
          <a:solidFill>
            <a:srgbClr val="000000"/>
          </a:solidFill>
          <a:latin typeface="Times" pitchFamily="18" charset="0"/>
          <a:cs typeface="+mn-cs"/>
        </a:defRPr>
      </a:lvl4pPr>
      <a:lvl5pPr marL="20574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3200">
          <a:solidFill>
            <a:srgbClr val="000000"/>
          </a:solidFill>
          <a:latin typeface="Times" pitchFamily="18" charset="0"/>
          <a:cs typeface="+mn-cs"/>
        </a:defRPr>
      </a:lvl5pPr>
      <a:lvl6pPr marL="25146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8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9.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Elizabeth_spelke.jpg" TargetMode="External"/><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jpe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slide" Target="slide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jpeg"/><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wmf"/><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3.jpeg"/><Relationship Id="rId1" Type="http://schemas.openxmlformats.org/officeDocument/2006/relationships/slideLayout" Target="../slideLayouts/slideLayout9.xml"/><Relationship Id="rId2" Type="http://schemas.openxmlformats.org/officeDocument/2006/relationships/image" Target="../media/image4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229600" cy="1470025"/>
          </a:xfrm>
        </p:spPr>
        <p:txBody>
          <a:bodyPr/>
          <a:lstStyle/>
          <a:p>
            <a:r>
              <a:rPr lang="en-US" sz="4200" dirty="0"/>
              <a:t>How to Make Yourself </a:t>
            </a:r>
            <a:r>
              <a:rPr lang="en-US" sz="4200" dirty="0" smtClean="0"/>
              <a:t>Smarter</a:t>
            </a:r>
            <a:br>
              <a:rPr lang="en-US" sz="4200" dirty="0" smtClean="0"/>
            </a:br>
            <a:r>
              <a:rPr lang="en-US" sz="4200" dirty="0" smtClean="0"/>
              <a:t>via the Story of Artificial Intelligence</a:t>
            </a:r>
            <a:endParaRPr lang="en-US" sz="4200" dirty="0"/>
          </a:p>
        </p:txBody>
      </p:sp>
      <p:sp>
        <p:nvSpPr>
          <p:cNvPr id="5" name="Subtitle 4"/>
          <p:cNvSpPr>
            <a:spLocks noGrp="1"/>
          </p:cNvSpPr>
          <p:nvPr>
            <p:ph type="subTitle" idx="1"/>
          </p:nvPr>
        </p:nvSpPr>
        <p:spPr/>
        <p:txBody>
          <a:bodyPr/>
          <a:lstStyle/>
          <a:p>
            <a:r>
              <a:rPr lang="en-US" smtClean="0"/>
              <a:t>Patrick Henry Winston</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descr="data:image/jpg;base64,/9j/4AAQSkZJRgABAQAAAQABAAD/2wCEAAkGBhQSERQTExQWFBUWGBcVFxgVFxYYFhgYGBcXGB0bFhoXHCYeFxkjGRwVIS8gIycqLC0sFx8xNTAqNSYuLCkBCQoKBQUFDQUFDSkYEhgpKSkpKSkpKSkpKSkpKSkpKSkpKSkpKSkpKSkpKSkpKSkpKSkpKSkpKSkpKSkpKSkpKf/AABEIAPQAzgMBIgACEQEDEQH/xAAcAAABBQEBAQAAAAAAAAAAAAAAAwQFBgcCAQj/xAA8EAABAwIEBAQEBQMDBQADAAABAhEhAAMEEjFBBSJRYQYycYEHE5GhFEJSsfAjwdFi4fEVM0NyghZjov/EABQBAQAAAAAAAAAAAAAAAAAAAAD/xAAUEQEAAAAAAAAAAAAAAAAAAAAA/9oADAMBAAIRAxEAPwDcaKKKAooooCiiigKKK5UpqD0qao7HcbRbGpPoHGjidPvUdxrjyAGCwNXLat+kqDKbs/trVSuXWzKuXLakuMoNxCVOWhwlytnPKoHoBQWa740IuBPy4PUud3DASrtrUZj/AIiXEL+XbspuLkgOsFgNwQCFdgDHpSeDxltSGSFKUAJZDQe6gsjvmOtReI4ilKD8zDIKUMVqACkJU+ik5c1kw4UFR0hwCeI+IuOYuhNs6gZVKLT5c2VK4aHfX0pPC/Fi9lJBTcYBRC0so9WyCN9XAYTT/FeIMMqwFFl2lcpLjOiAxdiWAIgggARDVRbeIt4bE37N0/NtXR8xBBYq10IlC9CFgwqJBJoNd8K/EC1jCkZSgqBKCWKFt5kgjRad0mej1a6+aLy+dAwpdFxYUzEXErSEkqTlHM9spLaudyZ1/wACePPxQFu5FwOnuSmDG3Vtn9HC8UV49e0BRRRQFFFFAUUUUBRRRQFFFFAUUUUBRRRQFVzxlxRVu0UoACjLqLJAdjLHbs3prViNUnxstT5QFEs6SDkYO+pLauyiG/uFKsccdAVcCyzAJAtPcPMQHYlKQR5Qp+UMpw46ucW50WwtS2goJJSEktFtIBIc5cxuH6xXPDPD2Iv3DbzBAj5qz/UIUHdKCeVWvpo4LNWjcE8P2sOnLbT7w522A+1BQcN4bxFxee3msAuSlJuICidDlFwtqe8zoKkv/wANxJSwWlwDzFSszESkkhyg/pJywGAIrQU4YPp9fq/1pX5dBi+L+GeKAZBIhKSAU5WcO5gGXPq7akVB4z4fY1LOArKSoMQSCZgkcsyznX3r6Eu/zdhTJdsEfv8A4H8aaD5z4Gi5hsSldwAW03SpbucpKSlSiJIYEnbUjSQ9u+JvlY25es5gFKWoFHMkOExrqCVJcbDTVta8S+EbdwBaAyt++/tM/f1yDHcGv2bpsobOokpEJCgfyP5TmygZVbgMQ5BDQ+D/ABrRnSL4LFWUqQIEs5BAI6sNvWtSweORdTmtqSsEAukvrXyQm+r8SfmJUkgstBKg2xDLkAEgsTHpA0z4Y+KlWsQrD3Vum2+UkjM2ikvorQltOV30YNzopvgsWLiQoaF20IPcNsQx96cUBRRRQFFFFAUUUUBRRRQFFFFAUUUUHNxbAk1mnF8ccZj02rKuVBOZeUGRDJJOoksRvtBNy8VcfThbC1mSEqIG+h3MD1MBjVP+H1pSzcv3DJhoZJUStQJADmRLbxFBbuGcPFtIQkMBGz+p6zNS9rDgVxhre9OaDxqGr2igSuWnpkbLf4/5100qSppi0wff++gNAyvIYgdH6B99y/0+1UfxFwJNzOtPmA7eQasNSQWLvDCYDXHFrGdgdQx6l9e/WmF62Am4DqpBSfopOvqR/IoM88S8KRibBvEJF1aFAnlAKkpcFxsu3kc7ZFPrFETZXg8RbuajlZhl1SglK30UMxQW3DzV1xHERZzpY/0wLg5cwdiCAknmBJWW2Ci2tU61xAouLUAi9ZzFfy7mbMEkEQVM6CkCQ55UxJBDffh5xi3fwwCDIdWXcJJgyT0mTPZibXWO+EeKow15HyriSlRGe2Wci6xC0kaHRwRqFHdq12xfCgCPvQK0UUUBRRRQFFFFAUUUUBRRRQFeKLV7TPiNxk6O9BQfHuLK1BIBzGAkQWlnUSBmJaNA+oc09+HeEIwaQS6s6nYESAlMPJEEOW0cAQz/AI1wkKVbgLZz2ZMmfy6FxvDmaqS/Hn4JJFxBcXF5EhhypLJSNgyQN/q7ENWw6WFK1kWH+PdoXghdpkHRQUSddw0Ht1q5cF8XpxjKw5FxOiinQGIU7EHt370FqBoUpprPvH/ia/gLalwUr8pzAT+ltX9KxDi3jTiN0/1Ly8i/yAuDpGUanSDpQfVdrGIUWStKjowUCX6QaacTvkMB9elfLuAVjHC7STmSZSi8kXI//UlQVAIGhnfatN8L/Es3rIF9KlXEulwwVAEEE6u8+lBecQU5kEE8p2LO8z1GppnjLpVdt6tJA2cMWLbQPYGorC8TVcBUATJbKCfc669O3WnWJuLCAxcgu/Vi3XQxQU34l2PlWUXrblI5XdhBUnmYNr8kt2HSs5vYNVwZhCfNywkAmACISEqLaAJdwGL1qGLzXAEXGOZZdBcEmNWHKp9DvmPvQ/FHA/kKypK0JhrdxCksku3MSUlpkKOupNA34bxAouJbLdUEi3yiMylphLsknLmZoARro30t4XNw2EKuakOx1n9o93Kq+fPBfBFrvoSm2HFsXXIlIVAUGlyllga6lmDK+lsElraQQxYQ7t770C9FFFAUUUUBRRRQFFFFAUUUUBSN+24/4/uKWrxQoIBSVTBhwcwYmOpMhyA/rrvm3irw0q7eRbyfNdalQwKnzLKUEwgOvzNoBGx1DGIKgpolpBgHXKFDtr6+lM+G3BczLSJQSEvu2VJ06kfbrQZFjPh5jCtBCLVkZRypFoW7bjmSxVmunXmJL9NQm9fCfwrdwa8QbjALygpGUpdLspOUDK4zApYaJ9rbdWpSgyUpEuo6w8BqecNEKLu5EjeP8vQUD4i8I/F30pL5UHQmH0cdwWgn2qEwPwesEJNxS+ZOZSgQDIgJURygaN21q7YllXVKLSdX1AJ0J132I9KmeD37K+RLEokJOoBn6UGfcT+Flha0H5fKluVNwItLUkBIJT8vzMEu2rHrSSvhTbCxctLWi4pgQlSilRmJVmAc7kwNprVsRgUr17+k/tSNrBptOQA57bj3oM2scEu4WF5lZQQTmhtHI/eTqak7N1klTuA0l9S7kHfb2qV45iczw7tq7fTpA2qoWsUQlYSUgGfuz9z776w9BD+I76gi6pLFSE/MbqA4VysxhRcEMw3aqZifE1tSR8y1bWQQRFwEbnlzEAEtpDbbVd8ZhFG6rKJUkIS+4JJYnpE1SLGAHzAg21EIJt5v9fmTnDEELSCNNPQUEp4K44u7xJCnCV3VBSiwCRGpcyAkEAdgJl/pOxcCkhQ0IesW+GHw4Utr14NbdQYKYqKSIgeUFM8xd2hnrbEJYNQe0UUUBRRRQFFFFAUUUUBRRRQFeEV7RQJLsDKQAB7ConBYX5RUmdXk9QCZ+/uam6j8cllg7EdNx/l/saDziOMFuxcWqAhJUfYPULwXx3g7qP6d62pholTtBLEa6Upx+8pYRaSPOQkmIS4B12n3jrNK8afCy0q6rEYUjDcrlKAnKVuZSghk7QNX+oSWJ+JWCtXVG7cCC8AAqJ0kt0D/AF20rrD8VGMvIVgrjqAKnkoYD88OHMO7uRrpUJ8PvCFvDXrnzki6tSs2dQBUQoDZUic0EGtTw2Ht2wRatpQD+hAS/RwkUEXw3xKovbupy3UllBx0j1G7jUUvieJBTgEaVDeJMPmVnSwWnQvs5LK/0z9/Wm2GxbpB3Zi+xHX2Yv796BHimJJUQBI/nXo4H+0s7PC/6a32bvpq37e9OAnnKlAhxoXBl/30/wB6cC+DyRoR6uKCNt4ULuhSfypI7a6NtM+1R/EeBmzbv4ksV37qBbS2q7YUhOnRReO4NSlnEtdUD+ln9yfrUN4i8S2LqsGLK3zFCClPQsF5o5X5g+r9hQap4Zwny8LZTryAv/7c396lK8Ar2gKKK5UtqDqikzdrm3ddz/G60C1FAooCiiigKKK8NB7RTday/f7H+dq5FwkFi/bce+9A6pnxGyFAPsddG9DtTpBcVxiLOZJH8cSPu1BU7118RbCmZJUT6sRH1emniLxMEK+Wi3cvKUHCLSSpSg85R0EOTEjVwKmL3DE3FAqgh9zvB9xIp5geEowwPy08yy6lGVrI0zKOwEAOANmoKanid+4B8nBYnOHH9RKbSAGf8xU582jD2ium4mUkqtWAS/Km4Dl7PkIH161dV4Ba9VN7kj6aEdjSlrB5PT+H+a6UFLs2Me2Y27I/0rvHm/8A4AG++xqTwGDKwpRtm2XGZJaDu7BiHeasBIM9dPf99fSabvKiNCB+wPt/tQVzG4bmCUxo077fzqTTDFYfIW1OkdSOvbT2qav4hKVFSiA3cb66+n2qk8U8QKN/LaSq6oOQlJ0JAlRdhqNetA447dFtXKMyogakvAYayRp2pL4efDEE/PvJykLJAYZklJeDPca7elKXMN+GCsRjFITdRoAXTZBcAA/nvEE6CNANSG3w7+JSUYteHvLyYe5/2szf019CrQBYcnZ2O5NBtArw0A0GgY4q6pt4bSDGvVjHp3Gzf8eVEAcw3eDCk+x37xvS+LsJI7yRO5SrePo+1R2NVIBZQY+cOwcFs6Q6ToOYf5oOxxAnMWzJlx+ZM7ddoIBl32p/YxSVJdJdPXoWfmB0hqpuMxKRzSBz5S5blIPLctygSHKnd/pKcF4gpeUkkEkDMpI0yA+ZLBQ7FiBL7kLVauPXdR3DbwypYwdBEABLegbrM1I0BRRRQeFVcKuVypTHrux9vtXKh0aRvv6UHpW+zt9tP8vQLczqNxB9/b+CuAf8nqNp6iNa8NxnAYkNEwI/n/FA5Sa6pK3tp/OlK0ELxbFIsrQVMMyo6kwCBDktMTrsDTv/AKil9R7SfoNu9ccf4OjFWVWluxGxIIOoII8qgQCDsRvIOOcWs43AXCi5fK8P5RcuIS9tRlIvMeVJ0zgsROxADZL3GUpLCT9P3rnEcTRkdx3G49v5/nFr/GsZbAKkZmALoWlQ7sFEEbQxn3qIxPj3EqGQKQlBASVAlSxrAZhm29/Wg1/iXiq3bHmDbv66Pt/INRq+PruIKraFNPOs/KtTPmXqNNJ+9Vb4a33srcJJTcLXFJt5yciMwByuOYjyl3UrpT7xN4hs4YZ7q+adSVXFawJdvVh6UBjFhKVZ7mchlKV5bY7AQu4O4yj+8Hc8W2cJdC7gJCEPatJABUvRBUAMttCZVLyxYkmqVx74gXcRCALVsGAGJIPUneoC1ZJOa47QT+ogD9mH7UE/xvxPdxtxVy6WSmUW05vlocMyXkqVyuouS8wIZXUDK4fR53AIgO/U9nO9Rt/lLDSWghnjQl3lv+a7tKKsocyrWdNXIJ6P96D6N+EHi4YnC/hrq3xGHdJCjzKtgslXdnynflD6zfbhOghxr0NfIGB45ew15N60spuW1gpW5JMSCCWKSmCGkMK+kfCvjm1xDDC+hWVSQBeQ7G2p++qSxIO+msUFgxd8EtmZiCTL7Pp2qGuoAWFAiMocOdCHlPmgdN/SmuK4lJ+zAtHXpDu3TSaicbxdlZgeUFOiSR5mCuo7npqRQKYxCUZSCTqCWJJC0oYuNSzmZhnFKYO6l3E6AsS82S5k9CfcbVVsRxBXmCiyg6JaCE/Z9+r5tHpzwvHrhoZiHDK5UkQxIMZgBO1BoPhy+9tIJcjUl38qBL7/APNWEGqR4XxS8qQSCII7uhTOGgnKPYHSrrb/AJ9TQd0hdvttsSf4JH0ru4thTUXHnSW1b+b7/wCKBW8pxB9wZGh23pC1fIISrSOZiNtIgHSd+1d3C4h+vt2IqPxOOCVI1KnSOmrHXfVm9aB8rEAlnLaR1JQfTf71wgjQ7b6dG1ncGairWJICVAvygyWbydRDl+8+9SNleY9T33HNBI0kFj3oHdt+r7byR+x/nq4tqcUywzgM+5kjodFdxE9/q6SktB/negWrJvjJxs2b9hKVs9q5mS8EEhsyS4IJG4apP4o+O7uDKLFp0ZwCq6z5UkkcjwFQe/RtayXjPE8l25nQ4uEc4KlrUGyl/mrVmLFR2f0IFBCcT46sAJtFdrZVtyUdlWwt8g1gEgPB2qHxSlp/8gVmk5VTLa/QfSp1eGF0EWyi55SQ+VRhWqbk5vRX1dwhhvDpJzqOQasCFKIkPoBlcEODLw9B1wrx3fw2H+RaCQxVzMSeYuTqz7P0AqJu3bmIXmuLdzKlH9gJJ9ATViw/hS2kutKlhwNQPyrOw1hRZj5d9DFcTuoWLeQAlNsPoA8GANA7tQIYmwlNzKU8wyqglebMkKIX0Il2EFxs4efjEZSC4WQevcgav+nbX0luogAXXzBWVKuoJSUlOYvsH/8AoaMacYhiQAJLk6O7iIYuSFDqA09Airyi7al9jpGj1L8MwrEKgsCA8jmSfpBG85gYeHqfB2IVZXiPln5KEnMpUAMCT5gH5iAwO7a6OLeETbsBIDk+YEEFyCGG8OkNrzCJkKxdwzlR3JHlmXaA0y2n32d8H4tdw63sLVbUzApIBIMMZZmPf6U+/DuokknUkEjdyMxU5ADrBM7sTTBOHVmUwLAnSA0ayXMGD0O4oNR4J8RrN60hN8ps3W/NyoUzBwowgmHSTr20l8WoMCD0L6xOit3Llo+rmsUxeHHyUn9Kjq7Mr07g6E9PXrhHF7tlxbWtA3AJbUfkIIVt9h6hqF2S+wUI2lCS5JMAsS/+rYSVuDoKUjVwz9uVJOss4SDvuXgis8N8XgEm+gGfPbAzFnDlKmJgKl9jywWtPBcUi4kLQtKwCC48yWy7EAph9evTQLR4YUAppdKUAgAx/TBOT9SOrO5UCZq94C/mB7HV3feqRw+0MyYDn9JEBgH7BgYjTvV04SD8sZtT6a76d3oFN/Mx6QR7j/ekjbCvptuOxdx9a7vJndtwzgjSQ00itLAy4YH0bN/f3ig4UGUoFiAAQ/dSn+wH3qCx1wEpLEOpMk7AIGuu576VMYuyZYsf7cxhpkqP0qDXhmABSpw7P2yAswltJ6j0oO8MvyzsBLNJRqesE++x0m+HguXGwLPMFf3qOs2gAzPBG8cqdRqNPsetdjiaLKTcUpKUpSRzaQ+hGp+vpQTFpASSSW1JBJ3JP96j/Efi6xgkvcU6iHTbSRmP1LJHc+zmKzvxV8W1AhGFQCSrz3HJA2KUpLSXYqjWOtIxOJuLUq5cUbi7jkEnMTsDzM8EDRpGgRQSHi/xHdx103lBISE/LTbYFOQnRTkEnM7KiXaKrirtn5PyrlyBykoSeVSSGDnXlYQCX1ox14pSEhXMSyWDCQE5i3N2AMsElnerj8LfAiMRcVfWM9qycloKYgrPMpRAiMwH1IYgMGb8T4EuyRnSplA5VFK0x6LCQo7sOo0mnmE8UKRbSgjMcoTJDZWLCfX96+leN2raMKqx8pN7MkgIWkFCiXlQIbVzWXWPhNaFnMTdzMwcuCdCQCHS8/XtQULDX7twm4tSQHIAKg4UCAxTmJVGUSCw0l3hsFhz8wpPLlM5gdOnb0iK1pPwwdDi6pLwDlQQIOmYE7uAO1LcP+E9tNw3CpdwmJEEgapSkAACBKiwdyaDM8Lw1a1FKEkhZDpYnlJcEsdHbo0SMxfTfAfwllN3EpLJCSkHXNv3SHc9S40Zzd+HeC7Nk5tTBZg2Zydh1cn1Lu5qc4vxRGDwy7q5CA7DVSjoB3Kj+5oM1+MXF0JGH4dbhKiLl4JYciTypIzBn5lbSE9az7EeVpAJII8zkuWAAcltEgMxkJJ5lrl65isRdxF2VL8yhsoG2csbBGUgf6dejPFXJyKkgsx8o6guSnWX0Ygy4SkE7kuxL8twsQos+pIdySGDeZrQS75hHYlBUXISQw6BnboHbQONykuXJp/cvgh3MQS/ODzqkxrrMkoDFKScrC7bCkqfVJGpkOkhmd2AAAg6CADzB5irBGHU4DBSdAwDXCJD7gqZM6HSXZWrDpIjylXeIPSTLPsOgBDziCx+HbXnidUhREhzl8xIZ921U62Ew5uWncwlbAkDYkkE6RJBnKHkBrgN7GJ507yogg5gZBzK5XaEyQfymCIl+CpyKdOYOzLDBTEkHNMlwQw3EQRm9Xw4JbmLgkOxMi8xZKpADgkSXOVyVKyyHC8AX02SEgGXU0JLCVZQAqGSkFvIwbJ4WwRVYSSyVFI3JdJzddneX2q1YGyUoYwdSPYD+1QnhxJNtDxBfXUFoeQAGYf+u4L2OgRWnX+N6b02U3N1cj3np2p6sU3Uli8s795/mnpQRqQVcwcAZSxAIfmYx3mmPE+J27QzrWAmQ0FyVQBu5y6PtTvinEUWLariyQkal2LlIYB9STp6zFY54p8TLvEudwyH0BUqBuH5uYhyw1zMQmsd8TrisRltW05A7BZOdjGoVBJaBqx1Y1VeK8eXiFqUu4VEuAEwEJYiB5X3h9id2bjBKtpAJJWouoglys6iR0YAbOTvymGwQXczFtMxncq/KZPmKdoCgYigZ28GCQshncpS4SAOWRsp3SN4LlzFSmFsZiU7qLD8pVIiOxAPT5jflTSmMSHSQ6jBYw75pMQknYH/AMiTsTSSbotW1LIJJgf6jl7z+YxDfMPR6BjetBd0luVAIBIlRI5lEahgwylyAZ/MRv8A4D4F+FwVlBHOQbi3cnNcOY5idSzD2rG/BvBvnYi1ZJcKXmuEliyRnX2P5h2JPWPoG1dd2oBdgF++v2/xSC+GphgNX6mNNf5Ap3moNA2Xhkwlh/gf8tSuQJ7bfz3pO3dk+v7P/afevbl1yBQefIBA/kH+5/uaxj4weLheujDIUTatycui1yD6toBoZ6itA+Iviz8Hh8iD/WuuET5QA5VE9gweXblNYFkNy8kFzPzDmaB1PbQvp6wwOsQMllCAzpJVo0sQWcOA5y9Q06cqBIKiQSRGV+4hgBOxDhzmZpQoq8TUnNpBhxBJnUByB5tOh3DBJCAohJU3U5oKT0I8ol4eValgaDi7ZAkSHCSzHUlijOrmee26iqQGoQgJzAMliRsDOWSnryuXIUYEl6mbiGGWJTCSA6goglJ1ZJIUSACSSSYMNMThAHkgnMC+RyYaAQ/X9Jc6JdSwg+IlWQhU80QNSQSOmjSw0TDM0zwu3yAMydCdHJTnABIYTOeGhWyGYY7Af00jcrjqlMxIDuwOnsAZsdq2UoSlgp9OxUkFtIdj7jcJagVt2EkkPm8rO7BIYBgfyiI1LjU3FAWXgHCSrEWyXbMrXmIAP5v1ErJJ2JZJgE1H+HOEKuKAIdQVm5XZwtbSdNIPR1FyXGpcB8PJt6gOwBgzroHLAZiw796Cc4fhQlmDCTr3j1gmdySakKSt22JNK0HlNsRDmABMltAT7etOqiPECVG2ySRIJYOYIMddCW7e9Bl/jnj6rl35YJFtBAGZ3chlKY8zuEtB1AGtUiygquu7i28BhzEGCxblSkHfKCnVmNz43hHJzAJZjMhMEuDqWTm01Tm/W1RXDuFpQkfMASeZ4SSXISp21K8qU7EgLiZBlYwKlKczoYzSFeh3TLAx80iMrh5ibNrDJMp0ZnGZUADLqdCpOkBYUcoDhBHzTlY/LQYdPMXfUbguzMxOdGhD1F8YwSEra0CtYHNcfmUrKXI3LMog9LfdyHWFv/MW5ZiSXTlKS7g5YgNGsZUksBSeNv5riU6hLrVL/rAYjoSox+lxpSlq3kZg2YxoSwZ238wTJd27mmmAtZipSg2YknTyoDASG1/V+oT5mDQvhfaBv3FtKUBL/wDspo2MI7aNo1a3g08vrNZd8J8Kcl1TGSANSRlSnfU6q1mRWroSwag9ak7y2Ef7e9K1xcUwfpQMLSCVsfd/WT7x96Wu3U2kLurLJSCpROyUh5+5pWxLms0+LvidXLhLeh5rxBGgljzJgDm1Dlpegz7xd4ouYrE3LynCIShGqkp2TMAkTu5Gk1G8Etl7y2LkgPqId9SOitwdC8OO8XaZBQgALUrIHcSWgOxDcpgAskukPmL/AAeAyWkpA1MNroAwL6+c67dipIRWNDknVuzPkIBgJDHQNGgSwLBPdtACU3AD5oIDuxSSCTB8xS0BOjk10LZd8wY7gnQuAQU6qDKEMYYMzhcpghiU+VMhQZyqAmG3YbFwz5iDdPEiSCUMBAdiGhwX11cuZc6yU+qWpbEkjs+zvOz5j5ifqa4TKQluXXXXU6jYlDvGriOdEkm0CY0HWBCjqdGAA6MGYiPmAzXbTlTmI1/SsBn7ApS7Eaak6aVb/DnAjfUc/LlllfmY5mSdDJBO8h6reJtnIw3JdhOw6RlJHplEE8qdJ+H+HJWg6AJzB36mS/5i466EahVBZ+A8GShlJRlPcbMztqJ/ksJ5FhtI/f60oi2BtXdB4K9oooCkMZ5ZD/zftS9J3xFBS+LcFClFQDk6hgDopjsxdtoKeiBVY4pgoEeUEsXYhIYgjrl5X6LQ5HNWmrtAkP39CCkp0/nTrUTxnhIKVkhwAdBKniYmCR3ClbmgyrGJcBJd0skbO4KUKDGN0qMa2yaiLSSokn/yPJhyS5LPozfU9DV243wKZAUzhTuxJTzOAOVRQV+9s/pmC4TgM90hiwUZ9QZUZYhLjYArLUENxNQypCYzDIl3fLObRmYZtJ5R2FcX2QgsGYBOoGoI1kSxcnUZhoE1O8ZwACg2o5tCCCCdNG2GgZg41pji8AVLCMpZwI6OAzEluVtoygahVBqfwqwBTgUrUA6lKY9UhwD7zV1qL4Vhfk4azbZsqEg9i3+TT63cluz/ALbUCqjTS9ensPfT+fY9aXW5LfztTG/cZTDsP236u32/VQN+M8fThcMq6rzSEJ6qlhEkDUt0PUVhXFcWpd4rUebMVEk7Zi7lwTIVoQ7FlGKt/jDjX4lZSP8At23QmAxYjmbuQ4bYAMTFUS+sBSlHQBwzOeae6mIGjQkyRygE8LhlKv5EuUpLBtSokiAf/pXqQ4eKmcSUkkDQAgl9QYITIBLZj6AbAJMbw+yU2yo/+Q5mhmKSlAysHhokc2hzBJcYlwplPJy6OQPKR6FyN5fWAkG14HOJSwU6iZSyVJSdYM5ubs35std/MOUqLvzK77qAVm0dSUQSSc4Ucxg9rvFglnzASGkqBLhnJPMQ4gBIy7kMuJYflCerFnkAqBb1b5bsS/egX4dYzjeCEgzILJ5QSTLAw5OYM/KUT9m2wQZYsoCZ82UsCT5lMJMkhIUrnrngXASvDhWhUFGQCDzZcsnmED/TqCpZZIeYTAXlEAgZXY+ZvKUyof1DDhkh1COUQkGduzmIJD5sp2DsAeVtgSJEAslOY8x1bwbwn5VsEuDlCZDMxJ9tagcBwAFTqdSnDEjQlmJCYhMACAIDuVK0GxbYAdAB9BQKUUUUBRRRQFFFFAhdw76V7dtONKWrwigrOO4cAgls3Vw75iNhOpO+5fd4r/oCLaVFmJ1n9UuYDRv2HWbv8kU1uYJyD0P9wT+337Cgz/E8KkdoO5cOdDsCWymCQobgUlhcG5kOStyJgMTD9BmPuovzCrnewEqgSCCAYIM+v8Gsu3tcMQhaFdDlJ7EKtg9mzH9oagsirbt0/n+1dptgaATXor2g4uKABJ0E1RPF3GiEKQnlUqDJBSmSdJBICtOitMgNWzjWNShBct+Y6PlBG27qyht3asu4leC151JzZi6dw5yhg8p0QHP6rcEguEDjgSC/5gwJDJAILtqQCWGVnbXMBVe4lfAOWXUyXglRPKQHLNChGvfQWXF30rQS+ZOjsWLgkEjost6hamFzLUHw/hxXdthRJUSVOXflyh9Y1ffyiQNAlsNbBSP1AgjVuUMCd3Cdh3ZuYiPxlveTo4hp193UA0jl38ouauCZbYSlGqZPU5UvrsylDYQBJJzM7Xh43WjzET0d3+xPtb0bkAQuEsm6QGU7uTqWLlgJ6s5J0D5mypkb/hsuFLJEZmBJ1La7OX5pMhjV44L4YTbSkqAzOT6Ev7ksw1gaksBUr/0ZJnaDuXMDUn07BmFBB8GwASgW9kAOdHI2GwHdo76Gdt8KDtk03U4G2zwIkNLjSBUngOEpQfKwdx6vT/8ADJZmcd5oGODwYd8oZypzqSS79tj29mqTrwCvaAooooCiiigKKKKAooooCvGr2igRu4cH77daS/AJKSlQcEEEdiG16tD07ooEcM4Syi5EE9e/uPu9IXcc5KUDMoa/pHqf5706Wh6EWwkQGoKj4mw6lEW5U7KWoCIzZRDkSVMJLlDdCxteHh0zaMC7FmEDQOVd2FxGpTy3VeFcvo/16R7fsK7/AAomNf2n/J+tBm/EvDIMkxupmBBlRjqCs6fmXCcpIS4J4VSHKraiFOApQL6h21P6u7v1ar/ibKczER92Dk6f/Q2/7gpxYwY1YdJHt+z/AFoIfD8G5S4eJSwl3OXca5kkszKOr0/wfBkJS5AGrMwDH/Mn/wCmlhUjYs5Q2sk/WlaBsjDg6j6/T2+1K/JEQI0pQCigKKKKAooooCiiigKKKKAooooCiiigKKKKAooooCiiigK8NFFA0Wl7noE/dSifrlT9KdgUUUHtFFFAUUUUBRRRQFFFFAUUUUBRRR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0836" name="AutoShape 4" descr="data:image/jpg;base64,/9j/4AAQSkZJRgABAQAAAQABAAD/2wCEAAkGBhQSERQTExQWFBUWGBcVFxgVFxYYFhgYGBcXGB0bFhoXHCYeFxkjGRwVIS8gIycqLC0sFx8xNTAqNSYuLCkBCQoKBQUFDQUFDSkYEhgpKSkpKSkpKSkpKSkpKSkpKSkpKSkpKSkpKSkpKSkpKSkpKSkpKSkpKSkpKSkpKSkpKf/AABEIAPQAzgMBIgACEQEDEQH/xAAcAAABBQEBAQAAAAAAAAAAAAAAAwQFBgcCAQj/xAA8EAABAwIEBAQEBQMDBQADAAABAhEhAAMEEjFBBSJRYQYycYEHE5GhFEJSsfAjwdFi4fEVM0NyghZjov/EABQBAQAAAAAAAAAAAAAAAAAAAAD/xAAUEQEAAAAAAAAAAAAAAAAAAAAA/9oADAMBAAIRAxEAPwDcaKKKAooooCiiigKKK5UpqD0qao7HcbRbGpPoHGjidPvUdxrjyAGCwNXLat+kqDKbs/trVSuXWzKuXLakuMoNxCVOWhwlytnPKoHoBQWa740IuBPy4PUud3DASrtrUZj/AIiXEL+XbspuLkgOsFgNwQCFdgDHpSeDxltSGSFKUAJZDQe6gsjvmOtReI4ilKD8zDIKUMVqACkJU+ik5c1kw4UFR0hwCeI+IuOYuhNs6gZVKLT5c2VK4aHfX0pPC/Fi9lJBTcYBRC0so9WyCN9XAYTT/FeIMMqwFFl2lcpLjOiAxdiWAIgggARDVRbeIt4bE37N0/NtXR8xBBYq10IlC9CFgwqJBJoNd8K/EC1jCkZSgqBKCWKFt5kgjRad0mej1a6+aLy+dAwpdFxYUzEXErSEkqTlHM9spLaudyZ1/wACePPxQFu5FwOnuSmDG3Vtn9HC8UV49e0BRRRQFFFFAUUUUBRRRQFFFFAUUUUBRRRQFVzxlxRVu0UoACjLqLJAdjLHbs3prViNUnxstT5QFEs6SDkYO+pLauyiG/uFKsccdAVcCyzAJAtPcPMQHYlKQR5Qp+UMpw46ucW50WwtS2goJJSEktFtIBIc5cxuH6xXPDPD2Iv3DbzBAj5qz/UIUHdKCeVWvpo4LNWjcE8P2sOnLbT7w522A+1BQcN4bxFxee3msAuSlJuICidDlFwtqe8zoKkv/wANxJSwWlwDzFSszESkkhyg/pJywGAIrQU4YPp9fq/1pX5dBi+L+GeKAZBIhKSAU5WcO5gGXPq7akVB4z4fY1LOArKSoMQSCZgkcsyznX3r6Eu/zdhTJdsEfv8A4H8aaD5z4Gi5hsSldwAW03SpbucpKSlSiJIYEnbUjSQ9u+JvlY25es5gFKWoFHMkOExrqCVJcbDTVta8S+EbdwBaAyt++/tM/f1yDHcGv2bpsobOokpEJCgfyP5TmygZVbgMQ5BDQ+D/ABrRnSL4LFWUqQIEs5BAI6sNvWtSweORdTmtqSsEAukvrXyQm+r8SfmJUkgstBKg2xDLkAEgsTHpA0z4Y+KlWsQrD3Vum2+UkjM2ikvorQltOV30YNzopvgsWLiQoaF20IPcNsQx96cUBRRRQFFFFAUUUUBRRRQFFFFAUUUUHNxbAk1mnF8ccZj02rKuVBOZeUGRDJJOoksRvtBNy8VcfThbC1mSEqIG+h3MD1MBjVP+H1pSzcv3DJhoZJUStQJADmRLbxFBbuGcPFtIQkMBGz+p6zNS9rDgVxhre9OaDxqGr2igSuWnpkbLf4/5100qSppi0wff++gNAyvIYgdH6B99y/0+1UfxFwJNzOtPmA7eQasNSQWLvDCYDXHFrGdgdQx6l9e/WmF62Am4DqpBSfopOvqR/IoM88S8KRibBvEJF1aFAnlAKkpcFxsu3kc7ZFPrFETZXg8RbuajlZhl1SglK30UMxQW3DzV1xHERZzpY/0wLg5cwdiCAknmBJWW2Ci2tU61xAouLUAi9ZzFfy7mbMEkEQVM6CkCQ55UxJBDffh5xi3fwwCDIdWXcJJgyT0mTPZibXWO+EeKow15HyriSlRGe2Wci6xC0kaHRwRqFHdq12xfCgCPvQK0UUUBRRRQFFFFAUUUUBRRRQFeKLV7TPiNxk6O9BQfHuLK1BIBzGAkQWlnUSBmJaNA+oc09+HeEIwaQS6s6nYESAlMPJEEOW0cAQz/AI1wkKVbgLZz2ZMmfy6FxvDmaqS/Hn4JJFxBcXF5EhhypLJSNgyQN/q7ENWw6WFK1kWH+PdoXghdpkHRQUSddw0Ht1q5cF8XpxjKw5FxOiinQGIU7EHt370FqBoUpprPvH/ia/gLalwUr8pzAT+ltX9KxDi3jTiN0/1Ly8i/yAuDpGUanSDpQfVdrGIUWStKjowUCX6QaacTvkMB9elfLuAVjHC7STmSZSi8kXI//UlQVAIGhnfatN8L/Es3rIF9KlXEulwwVAEEE6u8+lBecQU5kEE8p2LO8z1GppnjLpVdt6tJA2cMWLbQPYGorC8TVcBUATJbKCfc669O3WnWJuLCAxcgu/Vi3XQxQU34l2PlWUXrblI5XdhBUnmYNr8kt2HSs5vYNVwZhCfNywkAmACISEqLaAJdwGL1qGLzXAEXGOZZdBcEmNWHKp9DvmPvQ/FHA/kKypK0JhrdxCksku3MSUlpkKOupNA34bxAouJbLdUEi3yiMylphLsknLmZoARro30t4XNw2EKuakOx1n9o93Kq+fPBfBFrvoSm2HFsXXIlIVAUGlyllga6lmDK+lsElraQQxYQ7t770C9FFFAUUUUBRRRQFFFFAUUUUBSN+24/4/uKWrxQoIBSVTBhwcwYmOpMhyA/rrvm3irw0q7eRbyfNdalQwKnzLKUEwgOvzNoBGx1DGIKgpolpBgHXKFDtr6+lM+G3BczLSJQSEvu2VJ06kfbrQZFjPh5jCtBCLVkZRypFoW7bjmSxVmunXmJL9NQm9fCfwrdwa8QbjALygpGUpdLspOUDK4zApYaJ9rbdWpSgyUpEuo6w8BqecNEKLu5EjeP8vQUD4i8I/F30pL5UHQmH0cdwWgn2qEwPwesEJNxS+ZOZSgQDIgJURygaN21q7YllXVKLSdX1AJ0J132I9KmeD37K+RLEokJOoBn6UGfcT+Flha0H5fKluVNwItLUkBIJT8vzMEu2rHrSSvhTbCxctLWi4pgQlSilRmJVmAc7kwNprVsRgUr17+k/tSNrBptOQA57bj3oM2scEu4WF5lZQQTmhtHI/eTqak7N1klTuA0l9S7kHfb2qV45iczw7tq7fTpA2qoWsUQlYSUgGfuz9z776w9BD+I76gi6pLFSE/MbqA4VysxhRcEMw3aqZifE1tSR8y1bWQQRFwEbnlzEAEtpDbbVd8ZhFG6rKJUkIS+4JJYnpE1SLGAHzAg21EIJt5v9fmTnDEELSCNNPQUEp4K44u7xJCnCV3VBSiwCRGpcyAkEAdgJl/pOxcCkhQ0IesW+GHw4Utr14NbdQYKYqKSIgeUFM8xd2hnrbEJYNQe0UUUBRRRQFFFFAUUUUBRRRQFeEV7RQJLsDKQAB7ConBYX5RUmdXk9QCZ+/uam6j8cllg7EdNx/l/saDziOMFuxcWqAhJUfYPULwXx3g7qP6d62pholTtBLEa6Upx+8pYRaSPOQkmIS4B12n3jrNK8afCy0q6rEYUjDcrlKAnKVuZSghk7QNX+oSWJ+JWCtXVG7cCC8AAqJ0kt0D/AF20rrD8VGMvIVgrjqAKnkoYD88OHMO7uRrpUJ8PvCFvDXrnzki6tSs2dQBUQoDZUic0EGtTw2Ht2wRatpQD+hAS/RwkUEXw3xKovbupy3UllBx0j1G7jUUvieJBTgEaVDeJMPmVnSwWnQvs5LK/0z9/Wm2GxbpB3Zi+xHX2Yv796BHimJJUQBI/nXo4H+0s7PC/6a32bvpq37e9OAnnKlAhxoXBl/30/wB6cC+DyRoR6uKCNt4ULuhSfypI7a6NtM+1R/EeBmzbv4ksV37qBbS2q7YUhOnRReO4NSlnEtdUD+ln9yfrUN4i8S2LqsGLK3zFCClPQsF5o5X5g+r9hQap4Zwny8LZTryAv/7c396lK8Ar2gKKK5UtqDqikzdrm3ddz/G60C1FAooCiiigKKK8NB7RTday/f7H+dq5FwkFi/bce+9A6pnxGyFAPsddG9DtTpBcVxiLOZJH8cSPu1BU7118RbCmZJUT6sRH1emniLxMEK+Wi3cvKUHCLSSpSg85R0EOTEjVwKmL3DE3FAqgh9zvB9xIp5geEowwPy08yy6lGVrI0zKOwEAOANmoKanid+4B8nBYnOHH9RKbSAGf8xU582jD2ium4mUkqtWAS/Km4Dl7PkIH161dV4Ba9VN7kj6aEdjSlrB5PT+H+a6UFLs2Me2Y27I/0rvHm/8A4AG++xqTwGDKwpRtm2XGZJaDu7BiHeasBIM9dPf99fSabvKiNCB+wPt/tQVzG4bmCUxo077fzqTTDFYfIW1OkdSOvbT2qav4hKVFSiA3cb66+n2qk8U8QKN/LaSq6oOQlJ0JAlRdhqNetA447dFtXKMyogakvAYayRp2pL4efDEE/PvJykLJAYZklJeDPca7elKXMN+GCsRjFITdRoAXTZBcAA/nvEE6CNANSG3w7+JSUYteHvLyYe5/2szf019CrQBYcnZ2O5NBtArw0A0GgY4q6pt4bSDGvVjHp3Gzf8eVEAcw3eDCk+x37xvS+LsJI7yRO5SrePo+1R2NVIBZQY+cOwcFs6Q6ToOYf5oOxxAnMWzJlx+ZM7ddoIBl32p/YxSVJdJdPXoWfmB0hqpuMxKRzSBz5S5blIPLctygSHKnd/pKcF4gpeUkkEkDMpI0yA+ZLBQ7FiBL7kLVauPXdR3DbwypYwdBEABLegbrM1I0BRRRQeFVcKuVypTHrux9vtXKh0aRvv6UHpW+zt9tP8vQLczqNxB9/b+CuAf8nqNp6iNa8NxnAYkNEwI/n/FA5Sa6pK3tp/OlK0ELxbFIsrQVMMyo6kwCBDktMTrsDTv/AKil9R7SfoNu9ccf4OjFWVWluxGxIIOoII8qgQCDsRvIOOcWs43AXCi5fK8P5RcuIS9tRlIvMeVJ0zgsROxADZL3GUpLCT9P3rnEcTRkdx3G49v5/nFr/GsZbAKkZmALoWlQ7sFEEbQxn3qIxPj3EqGQKQlBASVAlSxrAZhm29/Wg1/iXiq3bHmDbv66Pt/INRq+PruIKraFNPOs/KtTPmXqNNJ+9Vb4a33srcJJTcLXFJt5yciMwByuOYjyl3UrpT7xN4hs4YZ7q+adSVXFawJdvVh6UBjFhKVZ7mchlKV5bY7AQu4O4yj+8Hc8W2cJdC7gJCEPatJABUvRBUAMttCZVLyxYkmqVx74gXcRCALVsGAGJIPUneoC1ZJOa47QT+ogD9mH7UE/xvxPdxtxVy6WSmUW05vlocMyXkqVyuouS8wIZXUDK4fR53AIgO/U9nO9Rt/lLDSWghnjQl3lv+a7tKKsocyrWdNXIJ6P96D6N+EHi4YnC/hrq3xGHdJCjzKtgslXdnynflD6zfbhOghxr0NfIGB45ew15N60spuW1gpW5JMSCCWKSmCGkMK+kfCvjm1xDDC+hWVSQBeQ7G2p++qSxIO+msUFgxd8EtmZiCTL7Pp2qGuoAWFAiMocOdCHlPmgdN/SmuK4lJ+zAtHXpDu3TSaicbxdlZgeUFOiSR5mCuo7npqRQKYxCUZSCTqCWJJC0oYuNSzmZhnFKYO6l3E6AsS82S5k9CfcbVVsRxBXmCiyg6JaCE/Z9+r5tHpzwvHrhoZiHDK5UkQxIMZgBO1BoPhy+9tIJcjUl38qBL7/APNWEGqR4XxS8qQSCII7uhTOGgnKPYHSrrb/AJ9TQd0hdvttsSf4JH0ru4thTUXHnSW1b+b7/wCKBW8pxB9wZGh23pC1fIISrSOZiNtIgHSd+1d3C4h+vt2IqPxOOCVI1KnSOmrHXfVm9aB8rEAlnLaR1JQfTf71wgjQ7b6dG1ncGairWJICVAvygyWbydRDl+8+9SNleY9T33HNBI0kFj3oHdt+r7byR+x/nq4tqcUywzgM+5kjodFdxE9/q6SktB/negWrJvjJxs2b9hKVs9q5mS8EEhsyS4IJG4apP4o+O7uDKLFp0ZwCq6z5UkkcjwFQe/RtayXjPE8l25nQ4uEc4KlrUGyl/mrVmLFR2f0IFBCcT46sAJtFdrZVtyUdlWwt8g1gEgPB2qHxSlp/8gVmk5VTLa/QfSp1eGF0EWyi55SQ+VRhWqbk5vRX1dwhhvDpJzqOQasCFKIkPoBlcEODLw9B1wrx3fw2H+RaCQxVzMSeYuTqz7P0AqJu3bmIXmuLdzKlH9gJJ9ATViw/hS2kutKlhwNQPyrOw1hRZj5d9DFcTuoWLeQAlNsPoA8GANA7tQIYmwlNzKU8wyqglebMkKIX0Il2EFxs4efjEZSC4WQevcgav+nbX0luogAXXzBWVKuoJSUlOYvsH/8AoaMacYhiQAJLk6O7iIYuSFDqA09Airyi7al9jpGj1L8MwrEKgsCA8jmSfpBG85gYeHqfB2IVZXiPln5KEnMpUAMCT5gH5iAwO7a6OLeETbsBIDk+YEEFyCGG8OkNrzCJkKxdwzlR3JHlmXaA0y2n32d8H4tdw63sLVbUzApIBIMMZZmPf6U+/DuokknUkEjdyMxU5ADrBM7sTTBOHVmUwLAnSA0ayXMGD0O4oNR4J8RrN60hN8ps3W/NyoUzBwowgmHSTr20l8WoMCD0L6xOit3Llo+rmsUxeHHyUn9Kjq7Mr07g6E9PXrhHF7tlxbWtA3AJbUfkIIVt9h6hqF2S+wUI2lCS5JMAsS/+rYSVuDoKUjVwz9uVJOss4SDvuXgis8N8XgEm+gGfPbAzFnDlKmJgKl9jywWtPBcUi4kLQtKwCC48yWy7EAph9evTQLR4YUAppdKUAgAx/TBOT9SOrO5UCZq94C/mB7HV3feqRw+0MyYDn9JEBgH7BgYjTvV04SD8sZtT6a76d3oFN/Mx6QR7j/ekjbCvptuOxdx9a7vJndtwzgjSQ00itLAy4YH0bN/f3ig4UGUoFiAAQ/dSn+wH3qCx1wEpLEOpMk7AIGuu576VMYuyZYsf7cxhpkqP0qDXhmABSpw7P2yAswltJ6j0oO8MvyzsBLNJRqesE++x0m+HguXGwLPMFf3qOs2gAzPBG8cqdRqNPsetdjiaLKTcUpKUpSRzaQ+hGp+vpQTFpASSSW1JBJ3JP96j/Efi6xgkvcU6iHTbSRmP1LJHc+zmKzvxV8W1AhGFQCSrz3HJA2KUpLSXYqjWOtIxOJuLUq5cUbi7jkEnMTsDzM8EDRpGgRQSHi/xHdx103lBISE/LTbYFOQnRTkEnM7KiXaKrirtn5PyrlyBykoSeVSSGDnXlYQCX1ox14pSEhXMSyWDCQE5i3N2AMsElnerj8LfAiMRcVfWM9qycloKYgrPMpRAiMwH1IYgMGb8T4EuyRnSplA5VFK0x6LCQo7sOo0mnmE8UKRbSgjMcoTJDZWLCfX96+leN2raMKqx8pN7MkgIWkFCiXlQIbVzWXWPhNaFnMTdzMwcuCdCQCHS8/XtQULDX7twm4tSQHIAKg4UCAxTmJVGUSCw0l3hsFhz8wpPLlM5gdOnb0iK1pPwwdDi6pLwDlQQIOmYE7uAO1LcP+E9tNw3CpdwmJEEgapSkAACBKiwdyaDM8Lw1a1FKEkhZDpYnlJcEsdHbo0SMxfTfAfwllN3EpLJCSkHXNv3SHc9S40Zzd+HeC7Nk5tTBZg2Zydh1cn1Lu5qc4vxRGDwy7q5CA7DVSjoB3Kj+5oM1+MXF0JGH4dbhKiLl4JYciTypIzBn5lbSE9az7EeVpAJII8zkuWAAcltEgMxkJJ5lrl65isRdxF2VL8yhsoG2csbBGUgf6dejPFXJyKkgsx8o6guSnWX0Ygy4SkE7kuxL8twsQos+pIdySGDeZrQS75hHYlBUXISQw6BnboHbQONykuXJp/cvgh3MQS/ODzqkxrrMkoDFKScrC7bCkqfVJGpkOkhmd2AAAg6CADzB5irBGHU4DBSdAwDXCJD7gqZM6HSXZWrDpIjylXeIPSTLPsOgBDziCx+HbXnidUhREhzl8xIZ921U62Ew5uWncwlbAkDYkkE6RJBnKHkBrgN7GJ507yogg5gZBzK5XaEyQfymCIl+CpyKdOYOzLDBTEkHNMlwQw3EQRm9Xw4JbmLgkOxMi8xZKpADgkSXOVyVKyyHC8AX02SEgGXU0JLCVZQAqGSkFvIwbJ4WwRVYSSyVFI3JdJzddneX2q1YGyUoYwdSPYD+1QnhxJNtDxBfXUFoeQAGYf+u4L2OgRWnX+N6b02U3N1cj3np2p6sU3Uli8s795/mnpQRqQVcwcAZSxAIfmYx3mmPE+J27QzrWAmQ0FyVQBu5y6PtTvinEUWLariyQkal2LlIYB9STp6zFY54p8TLvEudwyH0BUqBuH5uYhyw1zMQmsd8TrisRltW05A7BZOdjGoVBJaBqx1Y1VeK8eXiFqUu4VEuAEwEJYiB5X3h9id2bjBKtpAJJWouoglys6iR0YAbOTvymGwQXczFtMxncq/KZPmKdoCgYigZ28GCQshncpS4SAOWRsp3SN4LlzFSmFsZiU7qLD8pVIiOxAPT5jflTSmMSHSQ6jBYw75pMQknYH/AMiTsTSSbotW1LIJJgf6jl7z+YxDfMPR6BjetBd0luVAIBIlRI5lEahgwylyAZ/MRv8A4D4F+FwVlBHOQbi3cnNcOY5idSzD2rG/BvBvnYi1ZJcKXmuEliyRnX2P5h2JPWPoG1dd2oBdgF++v2/xSC+GphgNX6mNNf5Ap3moNA2Xhkwlh/gf8tSuQJ7bfz3pO3dk+v7P/afevbl1yBQefIBA/kH+5/uaxj4weLheujDIUTatycui1yD6toBoZ6itA+Iviz8Hh8iD/WuuET5QA5VE9gweXblNYFkNy8kFzPzDmaB1PbQvp6wwOsQMllCAzpJVo0sQWcOA5y9Q06cqBIKiQSRGV+4hgBOxDhzmZpQoq8TUnNpBhxBJnUByB5tOh3DBJCAohJU3U5oKT0I8ol4eValgaDi7ZAkSHCSzHUlijOrmee26iqQGoQgJzAMliRsDOWSnryuXIUYEl6mbiGGWJTCSA6goglJ1ZJIUSACSSSYMNMThAHkgnMC+RyYaAQ/X9Jc6JdSwg+IlWQhU80QNSQSOmjSw0TDM0zwu3yAMydCdHJTnABIYTOeGhWyGYY7Af00jcrjqlMxIDuwOnsAZsdq2UoSlgp9OxUkFtIdj7jcJagVt2EkkPm8rO7BIYBgfyiI1LjU3FAWXgHCSrEWyXbMrXmIAP5v1ErJJ2JZJgE1H+HOEKuKAIdQVm5XZwtbSdNIPR1FyXGpcB8PJt6gOwBgzroHLAZiw796Cc4fhQlmDCTr3j1gmdySakKSt22JNK0HlNsRDmABMltAT7etOqiPECVG2ySRIJYOYIMddCW7e9Bl/jnj6rl35YJFtBAGZ3chlKY8zuEtB1AGtUiygquu7i28BhzEGCxblSkHfKCnVmNz43hHJzAJZjMhMEuDqWTm01Tm/W1RXDuFpQkfMASeZ4SSXISp21K8qU7EgLiZBlYwKlKczoYzSFeh3TLAx80iMrh5ibNrDJMp0ZnGZUADLqdCpOkBYUcoDhBHzTlY/LQYdPMXfUbguzMxOdGhD1F8YwSEra0CtYHNcfmUrKXI3LMog9LfdyHWFv/MW5ZiSXTlKS7g5YgNGsZUksBSeNv5riU6hLrVL/rAYjoSox+lxpSlq3kZg2YxoSwZ238wTJd27mmmAtZipSg2YknTyoDASG1/V+oT5mDQvhfaBv3FtKUBL/wDspo2MI7aNo1a3g08vrNZd8J8Kcl1TGSANSRlSnfU6q1mRWroSwag9ak7y2Ef7e9K1xcUwfpQMLSCVsfd/WT7x96Wu3U2kLurLJSCpROyUh5+5pWxLms0+LvidXLhLeh5rxBGgljzJgDm1Dlpegz7xd4ouYrE3LynCIShGqkp2TMAkTu5Gk1G8Etl7y2LkgPqId9SOitwdC8OO8XaZBQgALUrIHcSWgOxDcpgAskukPmL/AAeAyWkpA1MNroAwL6+c67dipIRWNDknVuzPkIBgJDHQNGgSwLBPdtACU3AD5oIDuxSSCTB8xS0BOjk10LZd8wY7gnQuAQU6qDKEMYYMzhcpghiU+VMhQZyqAmG3YbFwz5iDdPEiSCUMBAdiGhwX11cuZc6yU+qWpbEkjs+zvOz5j5ifqa4TKQluXXXXU6jYlDvGriOdEkm0CY0HWBCjqdGAA6MGYiPmAzXbTlTmI1/SsBn7ApS7Eaak6aVb/DnAjfUc/LlllfmY5mSdDJBO8h6reJtnIw3JdhOw6RlJHplEE8qdJ+H+HJWg6AJzB36mS/5i466EahVBZ+A8GShlJRlPcbMztqJ/ksJ5FhtI/f60oi2BtXdB4K9oooCkMZ5ZD/zftS9J3xFBS+LcFClFQDk6hgDopjsxdtoKeiBVY4pgoEeUEsXYhIYgjrl5X6LQ5HNWmrtAkP39CCkp0/nTrUTxnhIKVkhwAdBKniYmCR3ClbmgyrGJcBJd0skbO4KUKDGN0qMa2yaiLSSokn/yPJhyS5LPozfU9DV243wKZAUzhTuxJTzOAOVRQV+9s/pmC4TgM90hiwUZ9QZUZYhLjYArLUENxNQypCYzDIl3fLObRmYZtJ5R2FcX2QgsGYBOoGoI1kSxcnUZhoE1O8ZwACg2o5tCCCCdNG2GgZg41pji8AVLCMpZwI6OAzEluVtoygahVBqfwqwBTgUrUA6lKY9UhwD7zV1qL4Vhfk4azbZsqEg9i3+TT63cluz/ALbUCqjTS9ensPfT+fY9aXW5LfztTG/cZTDsP236u32/VQN+M8fThcMq6rzSEJ6qlhEkDUt0PUVhXFcWpd4rUebMVEk7Zi7lwTIVoQ7FlGKt/jDjX4lZSP8At23QmAxYjmbuQ4bYAMTFUS+sBSlHQBwzOeae6mIGjQkyRygE8LhlKv5EuUpLBtSokiAf/pXqQ4eKmcSUkkDQAgl9QYITIBLZj6AbAJMbw+yU2yo/+Q5mhmKSlAysHhokc2hzBJcYlwplPJy6OQPKR6FyN5fWAkG14HOJSwU6iZSyVJSdYM5ubs35std/MOUqLvzK77qAVm0dSUQSSc4Ucxg9rvFglnzASGkqBLhnJPMQ4gBIy7kMuJYflCerFnkAqBb1b5bsS/egX4dYzjeCEgzILJ5QSTLAw5OYM/KUT9m2wQZYsoCZ82UsCT5lMJMkhIUrnrngXASvDhWhUFGQCDzZcsnmED/TqCpZZIeYTAXlEAgZXY+ZvKUyof1DDhkh1COUQkGduzmIJD5sp2DsAeVtgSJEAslOY8x1bwbwn5VsEuDlCZDMxJ9tagcBwAFTqdSnDEjQlmJCYhMACAIDuVK0GxbYAdAB9BQKUUUUBRRRQFFFFAhdw76V7dtONKWrwigrOO4cAgls3Vw75iNhOpO+5fd4r/oCLaVFmJ1n9UuYDRv2HWbv8kU1uYJyD0P9wT+337Cgz/E8KkdoO5cOdDsCWymCQobgUlhcG5kOStyJgMTD9BmPuovzCrnewEqgSCCAYIM+v8Gsu3tcMQhaFdDlJ7EKtg9mzH9oagsirbt0/n+1dptgaATXor2g4uKABJ0E1RPF3GiEKQnlUqDJBSmSdJBICtOitMgNWzjWNShBct+Y6PlBG27qyht3asu4leC151JzZi6dw5yhg8p0QHP6rcEguEDjgSC/5gwJDJAILtqQCWGVnbXMBVe4lfAOWXUyXglRPKQHLNChGvfQWXF30rQS+ZOjsWLgkEjost6hamFzLUHw/hxXdthRJUSVOXflyh9Y1ffyiQNAlsNbBSP1AgjVuUMCd3Cdh3ZuYiPxlveTo4hp193UA0jl38ouauCZbYSlGqZPU5UvrsylDYQBJJzM7Xh43WjzET0d3+xPtb0bkAQuEsm6QGU7uTqWLlgJ6s5J0D5mypkb/hsuFLJEZmBJ1La7OX5pMhjV44L4YTbSkqAzOT6Ev7ksw1gaksBUr/0ZJnaDuXMDUn07BmFBB8GwASgW9kAOdHI2GwHdo76Gdt8KDtk03U4G2zwIkNLjSBUngOEpQfKwdx6vT/8ADJZmcd5oGODwYd8oZypzqSS79tj29mqTrwCvaAooooCiiigKKKKAooooCvGr2igRu4cH77daS/AJKSlQcEEEdiG16tD07ooEcM4Syi5EE9e/uPu9IXcc5KUDMoa/pHqf5706Wh6EWwkQGoKj4mw6lEW5U7KWoCIzZRDkSVMJLlDdCxteHh0zaMC7FmEDQOVd2FxGpTy3VeFcvo/16R7fsK7/AAomNf2n/J+tBm/EvDIMkxupmBBlRjqCs6fmXCcpIS4J4VSHKraiFOApQL6h21P6u7v1ar/ibKczER92Dk6f/Q2/7gpxYwY1YdJHt+z/AFoIfD8G5S4eJSwl3OXca5kkszKOr0/wfBkJS5AGrMwDH/Mn/wCmlhUjYs5Q2sk/WlaBsjDg6j6/T2+1K/JEQI0pQCigKKKKAooooCiiigKKKKAooooCiiigKKKKAooooCiiigK8NFFA0Wl7noE/dSifrlT9KdgUUUHtFFFAUUUUBRRRQFFFFAUUUUBRRR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p.jpg"/>
          <p:cNvPicPr>
            <a:picLocks noChangeAspect="1"/>
          </p:cNvPicPr>
          <p:nvPr/>
        </p:nvPicPr>
        <p:blipFill>
          <a:blip r:embed="rId3" cstate="print"/>
          <a:stretch>
            <a:fillRect/>
          </a:stretch>
        </p:blipFill>
        <p:spPr>
          <a:xfrm>
            <a:off x="2819400" y="762000"/>
            <a:ext cx="3503896" cy="4919472"/>
          </a:xfrm>
          <a:prstGeom prst="rect">
            <a:avLst/>
          </a:prstGeom>
          <a:ln>
            <a:solidFill>
              <a:schemeClr val="tx1"/>
            </a:solidFill>
          </a:ln>
        </p:spPr>
      </p:pic>
    </p:spTree>
    <p:extLst>
      <p:ext uri="{BB962C8B-B14F-4D97-AF65-F5344CB8AC3E}">
        <p14:creationId xmlns:p14="http://schemas.microsoft.com/office/powerpoint/2010/main" val="1466929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028091" y="419100"/>
            <a:ext cx="5087818" cy="6019800"/>
            <a:chOff x="931983" y="681892"/>
            <a:chExt cx="4978682" cy="5947508"/>
          </a:xfrm>
        </p:grpSpPr>
        <p:pic>
          <p:nvPicPr>
            <p:cNvPr id="4" name="Picture 3" descr="n.png"/>
            <p:cNvPicPr>
              <a:picLocks noChangeAspect="1"/>
            </p:cNvPicPr>
            <p:nvPr/>
          </p:nvPicPr>
          <p:blipFill>
            <a:blip r:embed="rId2" cstate="print"/>
            <a:stretch>
              <a:fillRect/>
            </a:stretch>
          </p:blipFill>
          <p:spPr>
            <a:xfrm>
              <a:off x="931983" y="681892"/>
              <a:ext cx="2245864" cy="5943600"/>
            </a:xfrm>
            <a:prstGeom prst="rect">
              <a:avLst/>
            </a:prstGeom>
          </p:spPr>
        </p:pic>
        <p:pic>
          <p:nvPicPr>
            <p:cNvPr id="57345" name="Picture 1"/>
            <p:cNvPicPr>
              <a:picLocks noChangeAspect="1" noChangeArrowheads="1"/>
            </p:cNvPicPr>
            <p:nvPr/>
          </p:nvPicPr>
          <p:blipFill>
            <a:blip r:embed="rId3" cstate="print"/>
            <a:srcRect/>
            <a:stretch>
              <a:fillRect/>
            </a:stretch>
          </p:blipFill>
          <p:spPr bwMode="auto">
            <a:xfrm>
              <a:off x="4191000" y="685800"/>
              <a:ext cx="1719665" cy="5943600"/>
            </a:xfrm>
            <a:prstGeom prst="rect">
              <a:avLst/>
            </a:prstGeom>
            <a:noFill/>
            <a:ln w="9525">
              <a:noFill/>
              <a:miter lim="800000"/>
              <a:headEnd/>
              <a:tailEnd/>
            </a:ln>
          </p:spPr>
        </p:pic>
      </p:grpSp>
    </p:spTree>
    <p:extLst>
      <p:ext uri="{BB962C8B-B14F-4D97-AF65-F5344CB8AC3E}">
        <p14:creationId xmlns:p14="http://schemas.microsoft.com/office/powerpoint/2010/main" val="2422640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304800"/>
            <a:ext cx="8015902" cy="5561632"/>
            <a:chOff x="457200" y="304800"/>
            <a:chExt cx="8015902" cy="5561632"/>
          </a:xfrm>
        </p:grpSpPr>
        <p:pic>
          <p:nvPicPr>
            <p:cNvPr id="5122" name="Picture 2"/>
            <p:cNvPicPr>
              <a:picLocks noChangeAspect="1" noChangeArrowheads="1"/>
            </p:cNvPicPr>
            <p:nvPr/>
          </p:nvPicPr>
          <p:blipFill>
            <a:blip r:embed="rId3" cstate="print"/>
            <a:srcRect/>
            <a:stretch>
              <a:fillRect/>
            </a:stretch>
          </p:blipFill>
          <p:spPr bwMode="auto">
            <a:xfrm>
              <a:off x="457200" y="457199"/>
              <a:ext cx="3509216" cy="540923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743200" y="1600200"/>
              <a:ext cx="5410200" cy="3964727"/>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477000" y="304800"/>
              <a:ext cx="1996102" cy="2835992"/>
            </a:xfrm>
            <a:prstGeom prst="rect">
              <a:avLst/>
            </a:prstGeom>
            <a:noFill/>
            <a:ln w="9525">
              <a:noFill/>
              <a:miter lim="800000"/>
              <a:headEnd/>
              <a:tailEnd/>
            </a:ln>
          </p:spPr>
        </p:pic>
      </p:grpSp>
    </p:spTree>
    <p:extLst>
      <p:ext uri="{BB962C8B-B14F-4D97-AF65-F5344CB8AC3E}">
        <p14:creationId xmlns:p14="http://schemas.microsoft.com/office/powerpoint/2010/main" val="559003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nkerhillpublishing.com/wp-content/uploads/2010/09/Ian-Tattersall-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038600" cy="60441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15063" y="2280977"/>
            <a:ext cx="3509216" cy="2434781"/>
            <a:chOff x="457200" y="304800"/>
            <a:chExt cx="8015902" cy="5561632"/>
          </a:xfrm>
        </p:grpSpPr>
        <p:pic>
          <p:nvPicPr>
            <p:cNvPr id="7" name="Picture 2"/>
            <p:cNvPicPr>
              <a:picLocks noChangeAspect="1" noChangeArrowheads="1"/>
            </p:cNvPicPr>
            <p:nvPr/>
          </p:nvPicPr>
          <p:blipFill>
            <a:blip r:embed="rId3" cstate="print"/>
            <a:srcRect/>
            <a:stretch>
              <a:fillRect/>
            </a:stretch>
          </p:blipFill>
          <p:spPr bwMode="auto">
            <a:xfrm>
              <a:off x="457200" y="457199"/>
              <a:ext cx="3509216" cy="5409233"/>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743200" y="1600200"/>
              <a:ext cx="5410200" cy="3964727"/>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6477000" y="304800"/>
              <a:ext cx="1996102" cy="2835992"/>
            </a:xfrm>
            <a:prstGeom prst="rect">
              <a:avLst/>
            </a:prstGeom>
            <a:noFill/>
            <a:ln w="9525">
              <a:noFill/>
              <a:miter lim="800000"/>
              <a:headEnd/>
              <a:tailEnd/>
            </a:ln>
          </p:spPr>
        </p:pic>
      </p:grpSp>
    </p:spTree>
    <p:extLst>
      <p:ext uri="{BB962C8B-B14F-4D97-AF65-F5344CB8AC3E}">
        <p14:creationId xmlns:p14="http://schemas.microsoft.com/office/powerpoint/2010/main" val="1218499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6/6e/Chomsk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9296400"/>
            <a:ext cx="4105208"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6/6e/Chomsky.jpg/230px-Chom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454" y="1371600"/>
            <a:ext cx="3482364" cy="46482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163638" y="1233311"/>
            <a:ext cx="1909037" cy="4082017"/>
            <a:chOff x="5796516" y="-525180"/>
            <a:chExt cx="2971800" cy="6354480"/>
          </a:xfrm>
        </p:grpSpPr>
        <p:grpSp>
          <p:nvGrpSpPr>
            <p:cNvPr id="14" name="Group 13"/>
            <p:cNvGrpSpPr/>
            <p:nvPr/>
          </p:nvGrpSpPr>
          <p:grpSpPr>
            <a:xfrm>
              <a:off x="5796516" y="1143000"/>
              <a:ext cx="2971800" cy="4686300"/>
              <a:chOff x="5791200" y="838200"/>
              <a:chExt cx="1981200" cy="3124200"/>
            </a:xfrm>
          </p:grpSpPr>
          <p:sp>
            <p:nvSpPr>
              <p:cNvPr id="6" name="Oval 5"/>
              <p:cNvSpPr/>
              <p:nvPr/>
            </p:nvSpPr>
            <p:spPr bwMode="auto">
              <a:xfrm>
                <a:off x="5791200" y="3429000"/>
                <a:ext cx="609600" cy="533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sp>
            <p:nvSpPr>
              <p:cNvPr id="9" name="Oval 8"/>
              <p:cNvSpPr/>
              <p:nvPr/>
            </p:nvSpPr>
            <p:spPr bwMode="auto">
              <a:xfrm>
                <a:off x="7162800" y="3429000"/>
                <a:ext cx="609600" cy="533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sp>
            <p:nvSpPr>
              <p:cNvPr id="10" name="Oval 9"/>
              <p:cNvSpPr/>
              <p:nvPr/>
            </p:nvSpPr>
            <p:spPr bwMode="auto">
              <a:xfrm>
                <a:off x="6467408" y="2514600"/>
                <a:ext cx="609600" cy="533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cxnSp>
            <p:nvCxnSpPr>
              <p:cNvPr id="8" name="Straight Arrow Connector 7"/>
              <p:cNvCxnSpPr/>
              <p:nvPr/>
            </p:nvCxnSpPr>
            <p:spPr bwMode="auto">
              <a:xfrm flipV="1">
                <a:off x="6315008" y="3086100"/>
                <a:ext cx="3048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7010400" y="3068379"/>
                <a:ext cx="2286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2" name="Down Arrow 11"/>
              <p:cNvSpPr/>
              <p:nvPr/>
            </p:nvSpPr>
            <p:spPr bwMode="auto">
              <a:xfrm flipV="1">
                <a:off x="6523996" y="838200"/>
                <a:ext cx="484632" cy="12192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grpSp>
        <p:sp>
          <p:nvSpPr>
            <p:cNvPr id="15" name="TextBox 14"/>
            <p:cNvSpPr txBox="1"/>
            <p:nvPr/>
          </p:nvSpPr>
          <p:spPr>
            <a:xfrm>
              <a:off x="6426655" y="-525180"/>
              <a:ext cx="938112" cy="1466235"/>
            </a:xfrm>
            <a:prstGeom prst="rect">
              <a:avLst/>
            </a:prstGeom>
            <a:noFill/>
          </p:spPr>
          <p:txBody>
            <a:bodyPr wrap="square" rtlCol="0">
              <a:spAutoFit/>
            </a:bodyPr>
            <a:lstStyle/>
            <a:p>
              <a:r>
                <a:rPr lang="en-US" sz="9600" dirty="0" smtClean="0"/>
                <a:t>∞</a:t>
              </a:r>
              <a:endParaRPr lang="en-US" dirty="0"/>
            </a:p>
          </p:txBody>
        </p:sp>
      </p:grpSp>
      <p:sp>
        <p:nvSpPr>
          <p:cNvPr id="2" name="Title 1"/>
          <p:cNvSpPr>
            <a:spLocks noGrp="1"/>
          </p:cNvSpPr>
          <p:nvPr>
            <p:ph type="title"/>
          </p:nvPr>
        </p:nvSpPr>
        <p:spPr/>
        <p:txBody>
          <a:bodyPr>
            <a:noAutofit/>
          </a:bodyPr>
          <a:lstStyle/>
          <a:p>
            <a:r>
              <a:rPr lang="en-US" sz="3200" dirty="0" smtClean="0">
                <a:solidFill>
                  <a:srgbClr val="FF0000"/>
                </a:solidFill>
              </a:rPr>
              <a:t>The Inner Language Hypothesis</a:t>
            </a:r>
            <a:endParaRPr lang="en-US" sz="3200" dirty="0">
              <a:solidFill>
                <a:srgbClr val="FF0000"/>
              </a:solidFill>
            </a:endParaRPr>
          </a:p>
        </p:txBody>
      </p:sp>
    </p:spTree>
    <p:extLst>
      <p:ext uri="{BB962C8B-B14F-4D97-AF65-F5344CB8AC3E}">
        <p14:creationId xmlns:p14="http://schemas.microsoft.com/office/powerpoint/2010/main" val="316448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http://upload.wikimedia.org/wikipedia/commons/a/ac/Elizabeth_spelk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0999"/>
            <a:ext cx="3581400" cy="27855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5" cstate="print"/>
          <a:srcRect/>
          <a:stretch>
            <a:fillRect/>
          </a:stretch>
        </p:blipFill>
        <p:spPr bwMode="auto">
          <a:xfrm>
            <a:off x="4585514" y="3914998"/>
            <a:ext cx="1503173" cy="1341582"/>
          </a:xfrm>
          <a:prstGeom prst="rect">
            <a:avLst/>
          </a:prstGeom>
          <a:noFill/>
          <a:ln w="9525">
            <a:noFill/>
            <a:miter lim="800000"/>
            <a:headEnd/>
            <a:tailEnd/>
          </a:ln>
        </p:spPr>
      </p:pic>
      <p:grpSp>
        <p:nvGrpSpPr>
          <p:cNvPr id="31" name="Group 4"/>
          <p:cNvGrpSpPr/>
          <p:nvPr/>
        </p:nvGrpSpPr>
        <p:grpSpPr>
          <a:xfrm>
            <a:off x="4096247" y="3885108"/>
            <a:ext cx="2955859" cy="1556761"/>
            <a:chOff x="3028299" y="2743200"/>
            <a:chExt cx="3436509" cy="1809905"/>
          </a:xfrm>
        </p:grpSpPr>
        <p:sp>
          <p:nvSpPr>
            <p:cNvPr id="32" name="Right Arrow 31"/>
            <p:cNvSpPr/>
            <p:nvPr/>
          </p:nvSpPr>
          <p:spPr bwMode="auto">
            <a:xfrm rot="20117790">
              <a:off x="5486400" y="2743200"/>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33" name="Right Arrow 32"/>
            <p:cNvSpPr/>
            <p:nvPr/>
          </p:nvSpPr>
          <p:spPr bwMode="auto">
            <a:xfrm rot="9284380">
              <a:off x="3028299" y="4068473"/>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grpSp>
      <p:pic>
        <p:nvPicPr>
          <p:cNvPr id="34" name="Picture 1"/>
          <p:cNvPicPr>
            <a:picLocks noChangeAspect="1" noChangeArrowheads="1"/>
          </p:cNvPicPr>
          <p:nvPr/>
        </p:nvPicPr>
        <p:blipFill>
          <a:blip r:embed="rId6" cstate="print"/>
          <a:srcRect/>
          <a:stretch>
            <a:fillRect/>
          </a:stretch>
        </p:blipFill>
        <p:spPr bwMode="auto">
          <a:xfrm>
            <a:off x="4795885" y="3823068"/>
            <a:ext cx="1296298" cy="1332895"/>
          </a:xfrm>
          <a:prstGeom prst="rect">
            <a:avLst/>
          </a:prstGeom>
          <a:noFill/>
          <a:ln w="9525">
            <a:noFill/>
            <a:miter lim="800000"/>
            <a:headEnd/>
            <a:tailEnd/>
          </a:ln>
        </p:spPr>
      </p:pic>
      <p:sp>
        <p:nvSpPr>
          <p:cNvPr id="35" name="Rectangle 3"/>
          <p:cNvSpPr>
            <a:spLocks noChangeArrowheads="1"/>
          </p:cNvSpPr>
          <p:nvPr/>
        </p:nvSpPr>
        <p:spPr bwMode="auto">
          <a:xfrm>
            <a:off x="7745990" y="3245636"/>
            <a:ext cx="1231648" cy="965383"/>
          </a:xfrm>
          <a:prstGeom prst="rect">
            <a:avLst/>
          </a:prstGeom>
          <a:blipFill dpi="0" rotWithShape="0">
            <a:blip r:embed="rId7" cstate="print"/>
            <a:srcRect/>
            <a:tile tx="0" ty="0" sx="100000" sy="100000" flip="none" algn="tl"/>
          </a:blipFill>
          <a:ln w="12600">
            <a:solidFill>
              <a:srgbClr val="000000"/>
            </a:solidFill>
            <a:miter lim="800000"/>
            <a:headEnd/>
            <a:tailEnd/>
          </a:ln>
          <a:effectLst/>
        </p:spPr>
        <p:txBody>
          <a:bodyPr wrap="none" anchor="ctr"/>
          <a:lstStyle/>
          <a:p>
            <a:endParaRPr lang="en-US" sz="1600"/>
          </a:p>
        </p:txBody>
      </p:sp>
      <p:sp>
        <p:nvSpPr>
          <p:cNvPr id="36" name="Rectangle 6"/>
          <p:cNvSpPr>
            <a:spLocks noChangeArrowheads="1"/>
          </p:cNvSpPr>
          <p:nvPr/>
        </p:nvSpPr>
        <p:spPr bwMode="auto">
          <a:xfrm>
            <a:off x="2477163" y="3253105"/>
            <a:ext cx="1231648" cy="965383"/>
          </a:xfrm>
          <a:prstGeom prst="rect">
            <a:avLst/>
          </a:prstGeom>
          <a:blipFill dpi="0" rotWithShape="0">
            <a:blip r:embed="rId7" cstate="print"/>
            <a:srcRect/>
            <a:tile tx="0" ty="0" sx="100000" sy="100000" flip="none" algn="tl"/>
          </a:blipFill>
          <a:ln w="12600">
            <a:solidFill>
              <a:srgbClr val="000000"/>
            </a:solidFill>
            <a:miter lim="800000"/>
            <a:headEnd/>
            <a:tailEnd/>
          </a:ln>
          <a:effectLst/>
        </p:spPr>
        <p:txBody>
          <a:bodyPr wrap="none" anchor="ctr"/>
          <a:lstStyle/>
          <a:p>
            <a:endParaRPr lang="en-US"/>
          </a:p>
        </p:txBody>
      </p:sp>
      <p:sp>
        <p:nvSpPr>
          <p:cNvPr id="37" name="Rectangle 7"/>
          <p:cNvSpPr>
            <a:spLocks noChangeArrowheads="1"/>
          </p:cNvSpPr>
          <p:nvPr/>
        </p:nvSpPr>
        <p:spPr bwMode="auto">
          <a:xfrm>
            <a:off x="2500200" y="5722978"/>
            <a:ext cx="1231648" cy="966748"/>
          </a:xfrm>
          <a:prstGeom prst="rect">
            <a:avLst/>
          </a:prstGeom>
          <a:blipFill dpi="0" rotWithShape="0">
            <a:blip r:embed="rId7" cstate="print"/>
            <a:srcRect/>
            <a:tile tx="0" ty="0" sx="100000" sy="100000" flip="none" algn="tl"/>
          </a:blipFill>
          <a:ln w="12600">
            <a:solidFill>
              <a:srgbClr val="000000"/>
            </a:solidFill>
            <a:miter lim="800000"/>
            <a:headEnd/>
            <a:tailEnd/>
          </a:ln>
          <a:effectLst/>
        </p:spPr>
        <p:txBody>
          <a:bodyPr wrap="none" anchor="ctr"/>
          <a:lstStyle/>
          <a:p>
            <a:endParaRPr lang="en-US"/>
          </a:p>
        </p:txBody>
      </p:sp>
      <p:sp>
        <p:nvSpPr>
          <p:cNvPr id="38" name="Rectangle 8"/>
          <p:cNvSpPr>
            <a:spLocks noChangeArrowheads="1"/>
          </p:cNvSpPr>
          <p:nvPr/>
        </p:nvSpPr>
        <p:spPr bwMode="auto">
          <a:xfrm>
            <a:off x="7740674" y="5715000"/>
            <a:ext cx="1231648" cy="966748"/>
          </a:xfrm>
          <a:prstGeom prst="rect">
            <a:avLst/>
          </a:prstGeom>
          <a:blipFill dpi="0" rotWithShape="0">
            <a:blip r:embed="rId7" cstate="print"/>
            <a:srcRect/>
            <a:tile tx="0" ty="0" sx="100000" sy="100000" flip="none" algn="tl"/>
          </a:blipFill>
          <a:ln w="12600">
            <a:solidFill>
              <a:srgbClr val="000000"/>
            </a:solidFill>
            <a:miter lim="800000"/>
            <a:headEnd/>
            <a:tailEnd/>
          </a:ln>
          <a:effectLst/>
        </p:spPr>
        <p:txBody>
          <a:bodyPr wrap="none" anchor="ctr"/>
          <a:lstStyle/>
          <a:p>
            <a:endParaRPr lang="en-US"/>
          </a:p>
        </p:txBody>
      </p:sp>
      <p:sp>
        <p:nvSpPr>
          <p:cNvPr id="39" name="Rectangle 9"/>
          <p:cNvSpPr>
            <a:spLocks noChangeArrowheads="1"/>
          </p:cNvSpPr>
          <p:nvPr/>
        </p:nvSpPr>
        <p:spPr bwMode="auto">
          <a:xfrm>
            <a:off x="2477163" y="3247789"/>
            <a:ext cx="6500475" cy="3441937"/>
          </a:xfrm>
          <a:prstGeom prst="rect">
            <a:avLst/>
          </a:prstGeom>
          <a:noFill/>
          <a:ln w="57240">
            <a:solidFill>
              <a:srgbClr val="000000"/>
            </a:solidFill>
            <a:miter lim="800000"/>
            <a:headEnd/>
            <a:tailEnd/>
          </a:ln>
          <a:effectLst/>
        </p:spPr>
        <p:txBody>
          <a:bodyPr wrap="none" anchor="ctr"/>
          <a:lstStyle/>
          <a:p>
            <a:endParaRPr lang="en-US"/>
          </a:p>
        </p:txBody>
      </p:sp>
      <p:sp>
        <p:nvSpPr>
          <p:cNvPr id="40" name="Text Box 5"/>
          <p:cNvSpPr txBox="1">
            <a:spLocks noChangeArrowheads="1"/>
          </p:cNvSpPr>
          <p:nvPr/>
        </p:nvSpPr>
        <p:spPr bwMode="auto">
          <a:xfrm>
            <a:off x="7821198" y="3532412"/>
            <a:ext cx="834947" cy="396135"/>
          </a:xfrm>
          <a:prstGeom prst="rect">
            <a:avLst/>
          </a:prstGeom>
          <a:noFill/>
          <a:ln w="9525">
            <a:noFill/>
            <a:round/>
            <a:headEnd/>
            <a:tailEnd/>
          </a:ln>
          <a:effectLst/>
        </p:spPr>
        <p:txBody>
          <a:bodyPr wrap="square" lIns="90000" tIns="46800" rIns="90000" bIns="46800">
            <a:spAutoFit/>
          </a:bodyPr>
          <a:lstStyle/>
          <a:p>
            <a:pPr eaLnBrk="0" hangingPunct="0">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808080"/>
                </a:solidFill>
                <a:effectLst>
                  <a:outerShdw blurRad="38100" dist="38100" dir="2700000" algn="tl">
                    <a:srgbClr val="C0C0C0"/>
                  </a:outerShdw>
                </a:effectLst>
                <a:latin typeface="Sabon" pitchFamily="18" charset="0"/>
                <a:cs typeface="Arial" charset="0"/>
              </a:rPr>
              <a:t>Food</a:t>
            </a:r>
          </a:p>
        </p:txBody>
      </p:sp>
      <p:pic>
        <p:nvPicPr>
          <p:cNvPr id="41" name="Picture 2" descr="C:\Phw\6034\Html\dogcollar.jpg"/>
          <p:cNvPicPr>
            <a:picLocks noChangeAspect="1" noChangeArrowheads="1"/>
          </p:cNvPicPr>
          <p:nvPr/>
        </p:nvPicPr>
        <p:blipFill>
          <a:blip r:embed="rId8" cstate="print"/>
          <a:srcRect/>
          <a:stretch>
            <a:fillRect/>
          </a:stretch>
        </p:blipFill>
        <p:spPr bwMode="auto">
          <a:xfrm>
            <a:off x="4962947" y="3809491"/>
            <a:ext cx="1099174" cy="1498873"/>
          </a:xfrm>
          <a:prstGeom prst="rect">
            <a:avLst/>
          </a:prstGeom>
          <a:noFill/>
        </p:spPr>
      </p:pic>
    </p:spTree>
    <p:extLst>
      <p:ext uri="{BB962C8B-B14F-4D97-AF65-F5344CB8AC3E}">
        <p14:creationId xmlns:p14="http://schemas.microsoft.com/office/powerpoint/2010/main" val="176623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par>
                                <p:cTn id="19" presetID="10" presetClass="exit" presetSubtype="0" fill="hold" nodeType="withEffect">
                                  <p:stCondLst>
                                    <p:cond delay="0"/>
                                  </p:stCondLst>
                                  <p:childTnLst>
                                    <p:animEffect transition="out" filter="fade">
                                      <p:cBhvr>
                                        <p:cTn id="20" dur="2000"/>
                                        <p:tgtEl>
                                          <p:spTgt spid="30"/>
                                        </p:tgtEl>
                                      </p:cBhvr>
                                    </p:animEffect>
                                    <p:set>
                                      <p:cBhvr>
                                        <p:cTn id="21" dur="1" fill="hold">
                                          <p:stCondLst>
                                            <p:cond delay="1999"/>
                                          </p:stCondLst>
                                        </p:cTn>
                                        <p:tgtEl>
                                          <p:spTgt spid="3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000"/>
                                        <p:tgtEl>
                                          <p:spTgt spid="41"/>
                                        </p:tgtEl>
                                      </p:cBhvr>
                                    </p:animEffect>
                                  </p:childTnLst>
                                </p:cTn>
                              </p:par>
                              <p:par>
                                <p:cTn id="27" presetID="10" presetClass="exit" presetSubtype="0" fill="hold" nodeType="withEffect">
                                  <p:stCondLst>
                                    <p:cond delay="0"/>
                                  </p:stCondLst>
                                  <p:childTnLst>
                                    <p:animEffect transition="out" filter="fade">
                                      <p:cBhvr>
                                        <p:cTn id="28" dur="2000"/>
                                        <p:tgtEl>
                                          <p:spTgt spid="34"/>
                                        </p:tgtEl>
                                      </p:cBhvr>
                                    </p:animEffect>
                                    <p:set>
                                      <p:cBhvr>
                                        <p:cTn id="29" dur="1" fill="hold">
                                          <p:stCondLst>
                                            <p:cond delay="1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374125" y="2388409"/>
            <a:ext cx="1570990" cy="140211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3486433" y="2181684"/>
            <a:ext cx="1595544" cy="1640588"/>
          </a:xfrm>
          <a:prstGeom prst="rect">
            <a:avLst/>
          </a:prstGeom>
          <a:noFill/>
          <a:ln w="9525">
            <a:noFill/>
            <a:miter lim="800000"/>
            <a:headEnd/>
            <a:tailEnd/>
          </a:ln>
        </p:spPr>
      </p:pic>
      <p:sp>
        <p:nvSpPr>
          <p:cNvPr id="10" name="Rectangle 3"/>
          <p:cNvSpPr>
            <a:spLocks noChangeArrowheads="1"/>
          </p:cNvSpPr>
          <p:nvPr/>
        </p:nvSpPr>
        <p:spPr bwMode="auto">
          <a:xfrm>
            <a:off x="6348714" y="1637996"/>
            <a:ext cx="1287214" cy="994966"/>
          </a:xfrm>
          <a:prstGeom prst="rect">
            <a:avLst/>
          </a:prstGeom>
          <a:blipFill dpi="0" rotWithShape="0">
            <a:blip r:embed="rId5" cstate="print"/>
            <a:srcRect/>
            <a:tile tx="0" ty="0" sx="100000" sy="100000" flip="none" algn="tl"/>
          </a:blipFill>
          <a:ln w="12600">
            <a:solidFill>
              <a:srgbClr val="000000"/>
            </a:solidFill>
            <a:miter lim="800000"/>
            <a:headEnd/>
            <a:tailEnd/>
          </a:ln>
          <a:effectLst/>
        </p:spPr>
        <p:txBody>
          <a:bodyPr wrap="none" anchor="ctr"/>
          <a:lstStyle/>
          <a:p>
            <a:endParaRPr lang="en-US"/>
          </a:p>
        </p:txBody>
      </p:sp>
      <p:sp>
        <p:nvSpPr>
          <p:cNvPr id="11" name="Rectangle 6"/>
          <p:cNvSpPr>
            <a:spLocks noChangeArrowheads="1"/>
          </p:cNvSpPr>
          <p:nvPr/>
        </p:nvSpPr>
        <p:spPr bwMode="auto">
          <a:xfrm>
            <a:off x="1229706" y="1622622"/>
            <a:ext cx="1287214" cy="994966"/>
          </a:xfrm>
          <a:prstGeom prst="rect">
            <a:avLst/>
          </a:prstGeom>
          <a:blipFill dpi="0" rotWithShape="0">
            <a:blip r:embed="rId5" cstate="print"/>
            <a:srcRect/>
            <a:tile tx="0" ty="0" sx="100000" sy="100000" flip="none" algn="tl"/>
          </a:blipFill>
          <a:ln w="12600">
            <a:solidFill>
              <a:srgbClr val="000000"/>
            </a:solidFill>
            <a:miter lim="800000"/>
            <a:headEnd/>
            <a:tailEnd/>
          </a:ln>
          <a:effectLst/>
        </p:spPr>
        <p:txBody>
          <a:bodyPr wrap="none" anchor="ctr"/>
          <a:lstStyle/>
          <a:p>
            <a:endParaRPr lang="en-US"/>
          </a:p>
        </p:txBody>
      </p:sp>
      <p:sp>
        <p:nvSpPr>
          <p:cNvPr id="12" name="Rectangle 7"/>
          <p:cNvSpPr>
            <a:spLocks noChangeArrowheads="1"/>
          </p:cNvSpPr>
          <p:nvPr/>
        </p:nvSpPr>
        <p:spPr bwMode="auto">
          <a:xfrm>
            <a:off x="1229706" y="3977696"/>
            <a:ext cx="1287214" cy="996374"/>
          </a:xfrm>
          <a:prstGeom prst="rect">
            <a:avLst/>
          </a:prstGeom>
          <a:blipFill dpi="0" rotWithShape="0">
            <a:blip r:embed="rId5" cstate="print"/>
            <a:srcRect/>
            <a:tile tx="0" ty="0" sx="100000" sy="100000" flip="none" algn="tl"/>
          </a:blipFill>
          <a:ln w="12600">
            <a:solidFill>
              <a:srgbClr val="000000"/>
            </a:solidFill>
            <a:miter lim="800000"/>
            <a:headEnd/>
            <a:tailEnd/>
          </a:ln>
          <a:effectLst/>
        </p:spPr>
        <p:txBody>
          <a:bodyPr wrap="none" anchor="ctr"/>
          <a:lstStyle/>
          <a:p>
            <a:endParaRPr lang="en-US"/>
          </a:p>
        </p:txBody>
      </p:sp>
      <p:sp>
        <p:nvSpPr>
          <p:cNvPr id="13" name="Rectangle 8"/>
          <p:cNvSpPr>
            <a:spLocks noChangeArrowheads="1"/>
          </p:cNvSpPr>
          <p:nvPr/>
        </p:nvSpPr>
        <p:spPr bwMode="auto">
          <a:xfrm>
            <a:off x="6348714" y="3977696"/>
            <a:ext cx="1287214" cy="996374"/>
          </a:xfrm>
          <a:prstGeom prst="rect">
            <a:avLst/>
          </a:prstGeom>
          <a:blipFill dpi="0" rotWithShape="0">
            <a:blip r:embed="rId5" cstate="print"/>
            <a:srcRect/>
            <a:tile tx="0" ty="0" sx="100000" sy="100000" flip="none" algn="tl"/>
          </a:blipFill>
          <a:ln w="12600">
            <a:solidFill>
              <a:srgbClr val="000000"/>
            </a:solidFill>
            <a:miter lim="800000"/>
            <a:headEnd/>
            <a:tailEnd/>
          </a:ln>
          <a:effectLst/>
        </p:spPr>
        <p:txBody>
          <a:bodyPr wrap="none" anchor="ctr"/>
          <a:lstStyle/>
          <a:p>
            <a:endParaRPr lang="en-US"/>
          </a:p>
        </p:txBody>
      </p:sp>
      <p:sp>
        <p:nvSpPr>
          <p:cNvPr id="14" name="Rectangle 9"/>
          <p:cNvSpPr>
            <a:spLocks noChangeArrowheads="1"/>
          </p:cNvSpPr>
          <p:nvPr/>
        </p:nvSpPr>
        <p:spPr bwMode="auto">
          <a:xfrm>
            <a:off x="1201628" y="1613416"/>
            <a:ext cx="6436072" cy="3360654"/>
          </a:xfrm>
          <a:prstGeom prst="rect">
            <a:avLst/>
          </a:prstGeom>
          <a:noFill/>
          <a:ln w="57240">
            <a:solidFill>
              <a:srgbClr val="000000"/>
            </a:solidFill>
            <a:miter lim="800000"/>
            <a:headEnd/>
            <a:tailEnd/>
          </a:ln>
          <a:effectLst/>
        </p:spPr>
        <p:txBody>
          <a:bodyPr wrap="none" anchor="ctr"/>
          <a:lstStyle/>
          <a:p>
            <a:endParaRPr lang="en-US"/>
          </a:p>
        </p:txBody>
      </p:sp>
      <p:sp>
        <p:nvSpPr>
          <p:cNvPr id="15" name="Text Box 5"/>
          <p:cNvSpPr txBox="1">
            <a:spLocks noChangeArrowheads="1"/>
          </p:cNvSpPr>
          <p:nvPr/>
        </p:nvSpPr>
        <p:spPr bwMode="auto">
          <a:xfrm>
            <a:off x="6535352" y="1858291"/>
            <a:ext cx="946298" cy="456473"/>
          </a:xfrm>
          <a:prstGeom prst="rect">
            <a:avLst/>
          </a:prstGeom>
          <a:noFill/>
          <a:ln w="9525">
            <a:noFill/>
            <a:round/>
            <a:headEnd/>
            <a:tailEnd/>
          </a:ln>
          <a:effectLst/>
        </p:spPr>
        <p:txBody>
          <a:bodyPr wrap="square" lIns="90000" tIns="46800" rIns="90000" bIns="46800">
            <a:spAutoFit/>
          </a:bodyPr>
          <a:lstStyle/>
          <a:p>
            <a:pPr eaLnBrk="0" hangingPunct="0">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808080"/>
                </a:solidFill>
                <a:effectLst>
                  <a:outerShdw blurRad="38100" dist="38100" dir="2700000" algn="tl">
                    <a:srgbClr val="C0C0C0"/>
                  </a:outerShdw>
                </a:effectLst>
                <a:latin typeface="Sabon" pitchFamily="18" charset="0"/>
                <a:cs typeface="Arial" charset="0"/>
              </a:rPr>
              <a:t>Food</a:t>
            </a:r>
          </a:p>
        </p:txBody>
      </p:sp>
      <p:sp>
        <p:nvSpPr>
          <p:cNvPr id="16" name="Rectangle 15"/>
          <p:cNvSpPr/>
          <p:nvPr/>
        </p:nvSpPr>
        <p:spPr bwMode="auto">
          <a:xfrm>
            <a:off x="7637700" y="1596532"/>
            <a:ext cx="312026" cy="3377538"/>
          </a:xfrm>
          <a:prstGeom prst="rect">
            <a:avLst/>
          </a:prstGeom>
          <a:solidFill>
            <a:srgbClr val="00B8FF"/>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17" name="Rectangle 16"/>
          <p:cNvSpPr/>
          <p:nvPr/>
        </p:nvSpPr>
        <p:spPr>
          <a:xfrm>
            <a:off x="1201627" y="1615080"/>
            <a:ext cx="6763931" cy="3377542"/>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1"/>
          <p:cNvGrpSpPr/>
          <p:nvPr/>
        </p:nvGrpSpPr>
        <p:grpSpPr>
          <a:xfrm>
            <a:off x="2785412" y="2377539"/>
            <a:ext cx="3089216" cy="1604470"/>
            <a:chOff x="3028299" y="2765686"/>
            <a:chExt cx="3436509" cy="1809905"/>
          </a:xfrm>
        </p:grpSpPr>
        <p:sp>
          <p:nvSpPr>
            <p:cNvPr id="6" name="Right Arrow 5"/>
            <p:cNvSpPr/>
            <p:nvPr/>
          </p:nvSpPr>
          <p:spPr bwMode="auto">
            <a:xfrm rot="20117790">
              <a:off x="5486400" y="2765686"/>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sp>
          <p:nvSpPr>
            <p:cNvPr id="7" name="Right Arrow 6"/>
            <p:cNvSpPr/>
            <p:nvPr/>
          </p:nvSpPr>
          <p:spPr bwMode="auto">
            <a:xfrm rot="9284380">
              <a:off x="3028299" y="4090959"/>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grpSp>
      <p:sp>
        <p:nvSpPr>
          <p:cNvPr id="20" name="Right Arrow 19"/>
          <p:cNvSpPr/>
          <p:nvPr/>
        </p:nvSpPr>
        <p:spPr bwMode="auto">
          <a:xfrm rot="20117790">
            <a:off x="4995099" y="2377538"/>
            <a:ext cx="879530" cy="429624"/>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Unicode MS" charset="0"/>
            </a:endParaRPr>
          </a:p>
        </p:txBody>
      </p:sp>
      <p:pic>
        <p:nvPicPr>
          <p:cNvPr id="23" name="Picture 2" descr="C:\Phw\6034\Html\dogcollar.jpg"/>
          <p:cNvPicPr>
            <a:picLocks noChangeAspect="1" noChangeArrowheads="1"/>
          </p:cNvPicPr>
          <p:nvPr/>
        </p:nvPicPr>
        <p:blipFill>
          <a:blip r:embed="rId6" cstate="print"/>
          <a:srcRect/>
          <a:stretch>
            <a:fillRect/>
          </a:stretch>
        </p:blipFill>
        <p:spPr bwMode="auto">
          <a:xfrm>
            <a:off x="3710454" y="2127949"/>
            <a:ext cx="1296992" cy="1768626"/>
          </a:xfrm>
          <a:prstGeom prst="rect">
            <a:avLst/>
          </a:prstGeom>
          <a:noFill/>
        </p:spPr>
      </p:pic>
    </p:spTree>
    <p:extLst>
      <p:ext uri="{BB962C8B-B14F-4D97-AF65-F5344CB8AC3E}">
        <p14:creationId xmlns:p14="http://schemas.microsoft.com/office/powerpoint/2010/main" val="2938089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xit" presetSubtype="0" fill="hold" nodeType="withEffect">
                                  <p:stCondLst>
                                    <p:cond delay="0"/>
                                  </p:stCondLst>
                                  <p:childTnLst>
                                    <p:animEffect transition="out" filter="fade">
                                      <p:cBhvr>
                                        <p:cTn id="18" dur="2000"/>
                                        <p:tgtEl>
                                          <p:spTgt spid="1026"/>
                                        </p:tgtEl>
                                      </p:cBhvr>
                                    </p:animEffect>
                                    <p:set>
                                      <p:cBhvr>
                                        <p:cTn id="19" dur="1" fill="hold">
                                          <p:stCondLst>
                                            <p:cond delay="1999"/>
                                          </p:stCondLst>
                                        </p:cTn>
                                        <p:tgtEl>
                                          <p:spTgt spid="10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par>
                                <p:cTn id="25" presetID="10" presetClass="exit" presetSubtype="0" fill="hold" nodeType="with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000"/>
                                        <p:tgtEl>
                                          <p:spTgt spid="20"/>
                                        </p:tgtEl>
                                      </p:cBhvr>
                                    </p:animEffect>
                                    <p:set>
                                      <p:cBhvr>
                                        <p:cTn id="38" dur="1" fill="hold">
                                          <p:stCondLst>
                                            <p:cond delay="1999"/>
                                          </p:stCondLst>
                                        </p:cTn>
                                        <p:tgtEl>
                                          <p:spTgt spid="20"/>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057400"/>
            <a:ext cx="6781800" cy="2954655"/>
          </a:xfrm>
          <a:prstGeom prst="rect">
            <a:avLst/>
          </a:prstGeom>
          <a:noFill/>
        </p:spPr>
        <p:txBody>
          <a:bodyPr wrap="square" rtlCol="0">
            <a:spAutoFit/>
          </a:bodyPr>
          <a:lstStyle/>
          <a:p>
            <a:r>
              <a:rPr lang="en-US" sz="4000" dirty="0" smtClean="0">
                <a:latin typeface="Times" pitchFamily="18" charset="0"/>
              </a:rPr>
              <a:t>The mechanisms that enable us humans to tell, understand, and recombine stories separate our intelligence from that of other primates.</a:t>
            </a:r>
            <a:endParaRPr lang="en-US" sz="4000" dirty="0">
              <a:latin typeface="Times" pitchFamily="18" charset="0"/>
            </a:endParaRPr>
          </a:p>
        </p:txBody>
      </p:sp>
      <p:sp>
        <p:nvSpPr>
          <p:cNvPr id="7" name="Title 6"/>
          <p:cNvSpPr>
            <a:spLocks noGrp="1"/>
          </p:cNvSpPr>
          <p:nvPr>
            <p:ph type="title"/>
          </p:nvPr>
        </p:nvSpPr>
        <p:spPr/>
        <p:txBody>
          <a:bodyPr/>
          <a:lstStyle/>
          <a:p>
            <a:r>
              <a:rPr lang="en-US" dirty="0" smtClean="0">
                <a:solidFill>
                  <a:srgbClr val="FF0000"/>
                </a:solidFill>
              </a:rPr>
              <a:t>The Strong Story Hypothesis</a:t>
            </a:r>
            <a:endParaRPr lang="en-US" dirty="0">
              <a:solidFill>
                <a:srgbClr val="FF0000"/>
              </a:solidFill>
            </a:endParaRPr>
          </a:p>
        </p:txBody>
      </p:sp>
    </p:spTree>
    <p:extLst>
      <p:ext uri="{BB962C8B-B14F-4D97-AF65-F5344CB8AC3E}">
        <p14:creationId xmlns:p14="http://schemas.microsoft.com/office/powerpoint/2010/main" val="684381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sz="half" idx="1"/>
          </p:nvPr>
        </p:nvSpPr>
        <p:spPr>
          <a:xfrm>
            <a:off x="954087" y="1219200"/>
            <a:ext cx="4075113" cy="4910138"/>
          </a:xfrm>
        </p:spPr>
        <p:txBody>
          <a:bodyPr>
            <a:normAutofit fontScale="92500" lnSpcReduction="20000"/>
          </a:bodyPr>
          <a:lstStyle/>
          <a:p>
            <a:pPr>
              <a:lnSpc>
                <a:spcPct val="100000"/>
              </a:lnSpc>
              <a:spcAft>
                <a:spcPts val="1400"/>
              </a:spcAft>
            </a:pPr>
            <a:r>
              <a:rPr lang="en-US" sz="3500" dirty="0" smtClean="0"/>
              <a:t>Fairy and folk tales</a:t>
            </a:r>
          </a:p>
          <a:p>
            <a:pPr>
              <a:lnSpc>
                <a:spcPct val="100000"/>
              </a:lnSpc>
              <a:spcAft>
                <a:spcPts val="1400"/>
              </a:spcAft>
            </a:pPr>
            <a:r>
              <a:rPr lang="en-US" sz="3500" dirty="0" smtClean="0"/>
              <a:t>Religious parables</a:t>
            </a:r>
          </a:p>
          <a:p>
            <a:pPr>
              <a:lnSpc>
                <a:spcPct val="100000"/>
              </a:lnSpc>
              <a:spcAft>
                <a:spcPts val="1400"/>
              </a:spcAft>
            </a:pPr>
            <a:r>
              <a:rPr lang="en-US" sz="3500" dirty="0" smtClean="0"/>
              <a:t>Ethnic narratives</a:t>
            </a:r>
          </a:p>
          <a:p>
            <a:pPr>
              <a:lnSpc>
                <a:spcPct val="100000"/>
              </a:lnSpc>
              <a:spcAft>
                <a:spcPts val="1400"/>
              </a:spcAft>
            </a:pPr>
            <a:r>
              <a:rPr lang="en-US" sz="3500" dirty="0" smtClean="0"/>
              <a:t>History</a:t>
            </a:r>
          </a:p>
          <a:p>
            <a:pPr>
              <a:lnSpc>
                <a:spcPct val="100000"/>
              </a:lnSpc>
              <a:spcAft>
                <a:spcPts val="1400"/>
              </a:spcAft>
            </a:pPr>
            <a:r>
              <a:rPr lang="en-US" sz="3500" dirty="0" smtClean="0"/>
              <a:t>Literature</a:t>
            </a:r>
          </a:p>
          <a:p>
            <a:pPr>
              <a:lnSpc>
                <a:spcPct val="100000"/>
              </a:lnSpc>
              <a:spcAft>
                <a:spcPts val="1400"/>
              </a:spcAft>
            </a:pPr>
            <a:r>
              <a:rPr lang="en-US" sz="3500" dirty="0" smtClean="0"/>
              <a:t>Experience</a:t>
            </a:r>
          </a:p>
          <a:p>
            <a:pPr>
              <a:lnSpc>
                <a:spcPct val="100000"/>
              </a:lnSpc>
              <a:spcAft>
                <a:spcPts val="1400"/>
              </a:spcAft>
            </a:pPr>
            <a:r>
              <a:rPr lang="en-US" sz="3500" dirty="0" smtClean="0"/>
              <a:t>News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500" dirty="0" smtClean="0"/>
              <a: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smtClean="0"/>
          </a:p>
        </p:txBody>
      </p:sp>
      <p:sp>
        <p:nvSpPr>
          <p:cNvPr id="4" name="Content Placeholder 3"/>
          <p:cNvSpPr>
            <a:spLocks noGrp="1"/>
          </p:cNvSpPr>
          <p:nvPr>
            <p:ph sz="half" idx="2"/>
          </p:nvPr>
        </p:nvSpPr>
        <p:spPr>
          <a:xfrm>
            <a:off x="5181600" y="1219200"/>
            <a:ext cx="3352800" cy="4910138"/>
          </a:xfrm>
        </p:spPr>
        <p:txBody>
          <a:bodyPr>
            <a:normAutofit fontScale="92500" lnSpcReduction="20000"/>
          </a:bodyPr>
          <a:lstStyle/>
          <a:p>
            <a:pPr lvl="1">
              <a:lnSpc>
                <a:spcPct val="100000"/>
              </a:lnSpc>
              <a:spcAft>
                <a:spcPts val="1400"/>
              </a:spcAft>
            </a:pPr>
            <a:r>
              <a:rPr lang="en-US" sz="3500" dirty="0" smtClean="0"/>
              <a:t>Law</a:t>
            </a:r>
          </a:p>
          <a:p>
            <a:pPr lvl="1">
              <a:lnSpc>
                <a:spcPct val="100000"/>
              </a:lnSpc>
              <a:spcAft>
                <a:spcPts val="1400"/>
              </a:spcAft>
            </a:pPr>
            <a:r>
              <a:rPr lang="en-US" sz="3500" dirty="0" smtClean="0"/>
              <a:t>Business</a:t>
            </a:r>
          </a:p>
          <a:p>
            <a:pPr lvl="1">
              <a:lnSpc>
                <a:spcPct val="100000"/>
              </a:lnSpc>
              <a:spcAft>
                <a:spcPts val="1400"/>
              </a:spcAft>
            </a:pPr>
            <a:r>
              <a:rPr lang="en-US" sz="3500" dirty="0" smtClean="0"/>
              <a:t>Medicine</a:t>
            </a:r>
          </a:p>
          <a:p>
            <a:pPr lvl="1">
              <a:lnSpc>
                <a:spcPct val="100000"/>
              </a:lnSpc>
              <a:spcAft>
                <a:spcPts val="1400"/>
              </a:spcAft>
            </a:pPr>
            <a:r>
              <a:rPr lang="en-US" sz="3500" dirty="0" smtClean="0"/>
              <a:t>Defense</a:t>
            </a:r>
          </a:p>
          <a:p>
            <a:pPr lvl="1">
              <a:lnSpc>
                <a:spcPct val="100000"/>
              </a:lnSpc>
              <a:spcAft>
                <a:spcPts val="1400"/>
              </a:spcAft>
            </a:pPr>
            <a:r>
              <a:rPr lang="en-US" sz="3500" dirty="0" smtClean="0"/>
              <a:t>Diplomacy</a:t>
            </a:r>
          </a:p>
          <a:p>
            <a:pPr lvl="1">
              <a:lnSpc>
                <a:spcPct val="100000"/>
              </a:lnSpc>
              <a:spcAft>
                <a:spcPts val="1400"/>
              </a:spcAft>
            </a:pPr>
            <a:r>
              <a:rPr lang="en-US" sz="3500" dirty="0" smtClean="0"/>
              <a:t>Engineering</a:t>
            </a:r>
          </a:p>
          <a:p>
            <a:pPr lvl="1">
              <a:lnSpc>
                <a:spcPct val="100000"/>
              </a:lnSpc>
              <a:spcAft>
                <a:spcPts val="1400"/>
              </a:spcAft>
            </a:pPr>
            <a:r>
              <a:rPr lang="en-US" sz="3500" dirty="0" smtClean="0"/>
              <a:t>Science</a:t>
            </a:r>
          </a:p>
          <a:p>
            <a:pPr lvl="1">
              <a:lnSpc>
                <a:spcPct val="100000"/>
              </a:lnSpc>
              <a:spcAft>
                <a:spcPts val="1400"/>
              </a:spcAft>
            </a:pPr>
            <a:r>
              <a:rPr lang="en-US" sz="3500" dirty="0" smtClean="0"/>
              <a:t>…</a:t>
            </a:r>
          </a:p>
          <a:p>
            <a:pPr>
              <a:buFont typeface="Arial" pitchFamily="34" charset="0"/>
              <a:buChar char="•"/>
            </a:pPr>
            <a:endParaRPr lang="en-US" dirty="0"/>
          </a:p>
        </p:txBody>
      </p:sp>
    </p:spTree>
    <p:extLst>
      <p:ext uri="{BB962C8B-B14F-4D97-AF65-F5344CB8AC3E}">
        <p14:creationId xmlns:p14="http://schemas.microsoft.com/office/powerpoint/2010/main" val="3706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Steps</a:t>
            </a:r>
            <a:endParaRPr lang="en-US" dirty="0"/>
          </a:p>
        </p:txBody>
      </p:sp>
      <p:sp>
        <p:nvSpPr>
          <p:cNvPr id="3" name="Content Placeholder 2"/>
          <p:cNvSpPr>
            <a:spLocks noGrp="1"/>
          </p:cNvSpPr>
          <p:nvPr>
            <p:ph idx="1"/>
          </p:nvPr>
        </p:nvSpPr>
        <p:spPr/>
        <p:txBody>
          <a:bodyPr/>
          <a:lstStyle/>
          <a:p>
            <a:pPr marL="0" indent="0"/>
            <a:r>
              <a:rPr lang="en-US" dirty="0" smtClean="0"/>
              <a:t>Characterize behavior</a:t>
            </a:r>
          </a:p>
          <a:p>
            <a:pPr marL="0" indent="0"/>
            <a:r>
              <a:rPr lang="en-US" dirty="0" smtClean="0"/>
              <a:t>Formulate computational problems</a:t>
            </a:r>
          </a:p>
          <a:p>
            <a:pPr marL="0" indent="0"/>
            <a:r>
              <a:rPr lang="en-US" dirty="0" smtClean="0"/>
              <a:t>Propose computational solutions</a:t>
            </a:r>
          </a:p>
          <a:p>
            <a:pPr marL="0" indent="0"/>
            <a:r>
              <a:rPr lang="en-US" dirty="0" smtClean="0"/>
              <a:t>Implement exploratory systems</a:t>
            </a:r>
          </a:p>
          <a:p>
            <a:pPr marL="0" indent="0"/>
            <a:r>
              <a:rPr lang="en-US" dirty="0" smtClean="0"/>
              <a:t>Crystallize out the principles</a:t>
            </a:r>
            <a:endParaRPr lang="en-US" dirty="0"/>
          </a:p>
        </p:txBody>
      </p:sp>
    </p:spTree>
    <p:extLst>
      <p:ext uri="{BB962C8B-B14F-4D97-AF65-F5344CB8AC3E}">
        <p14:creationId xmlns:p14="http://schemas.microsoft.com/office/powerpoint/2010/main" val="874895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914399" y="375558"/>
            <a:ext cx="7315202" cy="5573484"/>
          </a:xfrm>
        </p:spPr>
      </p:pic>
    </p:spTree>
    <p:extLst>
      <p:ext uri="{BB962C8B-B14F-4D97-AF65-F5344CB8AC3E}">
        <p14:creationId xmlns:p14="http://schemas.microsoft.com/office/powerpoint/2010/main" val="416410421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4213" cy="5867400"/>
          </a:xfrm>
        </p:spPr>
        <p:txBody>
          <a:bodyPr>
            <a:normAutofit/>
          </a:bodyPr>
          <a:lstStyle/>
          <a:p>
            <a:pPr marL="0" indent="0">
              <a:buNone/>
            </a:pPr>
            <a:r>
              <a:rPr lang="en-US" sz="3800" dirty="0" smtClean="0"/>
              <a:t>Macbeth and </a:t>
            </a:r>
            <a:r>
              <a:rPr lang="en-US" sz="3800" dirty="0" err="1" smtClean="0"/>
              <a:t>Macduff</a:t>
            </a:r>
            <a:r>
              <a:rPr lang="en-US" sz="3800" dirty="0" smtClean="0"/>
              <a:t> are thanes. Lady Macbeth is Macbeth's greedy wife. Duncan, who is </a:t>
            </a:r>
            <a:r>
              <a:rPr lang="en-US" sz="3800" dirty="0" err="1" smtClean="0"/>
              <a:t>Macduff's</a:t>
            </a:r>
            <a:r>
              <a:rPr lang="en-US" sz="3800" dirty="0" smtClean="0"/>
              <a:t> friend, is the king, and Macbeth is Duncan's successor... Witches had visions and talked with Macbeth ... Lady Macbeth persuaded Macbeth to want to become the king. Macbeth murders Duncan… Then, </a:t>
            </a:r>
            <a:r>
              <a:rPr lang="en-US" sz="3800" dirty="0" err="1" smtClean="0"/>
              <a:t>Macduff</a:t>
            </a:r>
            <a:r>
              <a:rPr lang="en-US" sz="3800" dirty="0" smtClean="0"/>
              <a:t> kills Macbeth... The </a:t>
            </a:r>
            <a:r>
              <a:rPr lang="en-US" sz="3800" dirty="0" err="1" smtClean="0"/>
              <a:t>witches's</a:t>
            </a:r>
            <a:r>
              <a:rPr lang="en-US" sz="3800" dirty="0" smtClean="0"/>
              <a:t> predictions came true. </a:t>
            </a:r>
            <a:endParaRPr lang="en-US" sz="3800" dirty="0"/>
          </a:p>
        </p:txBody>
      </p:sp>
    </p:spTree>
    <p:extLst>
      <p:ext uri="{BB962C8B-B14F-4D97-AF65-F5344CB8AC3E}">
        <p14:creationId xmlns:p14="http://schemas.microsoft.com/office/powerpoint/2010/main" val="618570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200" y="1442555"/>
            <a:ext cx="8991600" cy="3434245"/>
          </a:xfrm>
        </p:spPr>
      </p:pic>
    </p:spTree>
    <p:extLst>
      <p:ext uri="{BB962C8B-B14F-4D97-AF65-F5344CB8AC3E}">
        <p14:creationId xmlns:p14="http://schemas.microsoft.com/office/powerpoint/2010/main" val="59059008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200" y="1442555"/>
            <a:ext cx="8991600" cy="3434245"/>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838200"/>
            <a:ext cx="5029200" cy="4965269"/>
          </a:xfrm>
          <a:prstGeom prst="rect">
            <a:avLst/>
          </a:prstGeom>
          <a:ln w="76200">
            <a:solidFill>
              <a:srgbClr val="00B050"/>
            </a:solidFill>
          </a:ln>
        </p:spPr>
      </p:pic>
      <p:cxnSp>
        <p:nvCxnSpPr>
          <p:cNvPr id="8" name="Straight Arrow Connector 7"/>
          <p:cNvCxnSpPr/>
          <p:nvPr/>
        </p:nvCxnSpPr>
        <p:spPr bwMode="auto">
          <a:xfrm>
            <a:off x="647700" y="2131139"/>
            <a:ext cx="1562100" cy="231061"/>
          </a:xfrm>
          <a:prstGeom prst="straightConnector1">
            <a:avLst/>
          </a:prstGeom>
          <a:solidFill>
            <a:srgbClr val="00B8FF"/>
          </a:solidFill>
          <a:ln w="1809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64128712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267200" y="3158676"/>
            <a:ext cx="4724400" cy="36231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sp>
        <p:nvSpPr>
          <p:cNvPr id="6" name="Rectangle 5"/>
          <p:cNvSpPr/>
          <p:nvPr/>
        </p:nvSpPr>
        <p:spPr bwMode="auto">
          <a:xfrm>
            <a:off x="580177" y="291378"/>
            <a:ext cx="6802346" cy="307702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grpSp>
        <p:nvGrpSpPr>
          <p:cNvPr id="3" name="Group 2"/>
          <p:cNvGrpSpPr/>
          <p:nvPr/>
        </p:nvGrpSpPr>
        <p:grpSpPr>
          <a:xfrm>
            <a:off x="580177" y="291378"/>
            <a:ext cx="6610424" cy="2867298"/>
            <a:chOff x="685800" y="2438400"/>
            <a:chExt cx="3728957" cy="1617450"/>
          </a:xfrm>
        </p:grpSpPr>
        <p:sp>
          <p:nvSpPr>
            <p:cNvPr id="28676" name="Rectangle 4"/>
            <p:cNvSpPr>
              <a:spLocks noChangeArrowheads="1"/>
            </p:cNvSpPr>
            <p:nvPr/>
          </p:nvSpPr>
          <p:spPr bwMode="auto">
            <a:xfrm>
              <a:off x="1066800" y="2971800"/>
              <a:ext cx="7620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3200"/>
            </a:p>
          </p:txBody>
        </p:sp>
        <p:sp>
          <p:nvSpPr>
            <p:cNvPr id="532486" name="Text Box 6"/>
            <p:cNvSpPr txBox="1">
              <a:spLocks noChangeArrowheads="1"/>
            </p:cNvSpPr>
            <p:nvPr/>
          </p:nvSpPr>
          <p:spPr bwMode="auto">
            <a:xfrm>
              <a:off x="1066800" y="3048000"/>
              <a:ext cx="1295400" cy="278150"/>
            </a:xfrm>
            <a:prstGeom prst="rect">
              <a:avLst/>
            </a:prstGeom>
            <a:noFill/>
            <a:ln w="12700">
              <a:noFill/>
              <a:miter lim="800000"/>
              <a:headEnd type="none" w="sm" len="sm"/>
              <a:tailEnd type="none" w="sm" len="sm"/>
            </a:ln>
            <a:effectLst/>
          </p:spPr>
          <p:txBody>
            <a:bodyPr>
              <a:spAutoFit/>
            </a:bodyPr>
            <a:lstStyle/>
            <a:p>
              <a:pPr eaLnBrk="0" hangingPunct="0">
                <a:spcBef>
                  <a:spcPct val="50000"/>
                </a:spcBef>
                <a:defRPr/>
              </a:pPr>
              <a:r>
                <a:rPr lang="en-US" sz="2800" dirty="0">
                  <a:effectLst>
                    <a:outerShdw blurRad="38100" dist="38100" dir="2700000" algn="tl">
                      <a:srgbClr val="C0C0C0"/>
                    </a:outerShdw>
                  </a:effectLst>
                  <a:latin typeface="Sabon" pitchFamily="18" charset="0"/>
                </a:rPr>
                <a:t>Object</a:t>
              </a:r>
            </a:p>
          </p:txBody>
        </p:sp>
        <p:sp>
          <p:nvSpPr>
            <p:cNvPr id="28679" name="Line 7"/>
            <p:cNvSpPr>
              <a:spLocks noChangeShapeType="1"/>
            </p:cNvSpPr>
            <p:nvPr/>
          </p:nvSpPr>
          <p:spPr bwMode="auto">
            <a:xfrm>
              <a:off x="990600" y="3657600"/>
              <a:ext cx="3200400" cy="1588"/>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3200"/>
            </a:p>
          </p:txBody>
        </p:sp>
        <p:sp>
          <p:nvSpPr>
            <p:cNvPr id="532488" name="Text Box 8"/>
            <p:cNvSpPr txBox="1">
              <a:spLocks noChangeArrowheads="1"/>
            </p:cNvSpPr>
            <p:nvPr/>
          </p:nvSpPr>
          <p:spPr bwMode="auto">
            <a:xfrm>
              <a:off x="3124200" y="3810000"/>
              <a:ext cx="1290557" cy="2458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400">
                  <a:effectLst>
                    <a:outerShdw blurRad="38100" dist="38100" dir="2700000" algn="tl">
                      <a:srgbClr val="C0C0C0"/>
                    </a:outerShdw>
                  </a:effectLst>
                  <a:latin typeface="Sabon" pitchFamily="18" charset="0"/>
                </a:rPr>
                <a:t>Destination (to)</a:t>
              </a:r>
            </a:p>
          </p:txBody>
        </p:sp>
        <p:sp>
          <p:nvSpPr>
            <p:cNvPr id="532489" name="Text Box 9"/>
            <p:cNvSpPr txBox="1">
              <a:spLocks noChangeArrowheads="1"/>
            </p:cNvSpPr>
            <p:nvPr/>
          </p:nvSpPr>
          <p:spPr bwMode="auto">
            <a:xfrm>
              <a:off x="762000" y="3810000"/>
              <a:ext cx="1136833" cy="24585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400" dirty="0">
                  <a:effectLst>
                    <a:outerShdw blurRad="38100" dist="38100" dir="2700000" algn="tl">
                      <a:srgbClr val="C0C0C0"/>
                    </a:outerShdw>
                  </a:effectLst>
                  <a:latin typeface="Sabon" pitchFamily="18" charset="0"/>
                </a:rPr>
                <a:t>Source (from)</a:t>
              </a:r>
            </a:p>
          </p:txBody>
        </p:sp>
        <p:sp>
          <p:nvSpPr>
            <p:cNvPr id="532501" name="Text Box 21"/>
            <p:cNvSpPr txBox="1">
              <a:spLocks noChangeArrowheads="1"/>
            </p:cNvSpPr>
            <p:nvPr/>
          </p:nvSpPr>
          <p:spPr bwMode="auto">
            <a:xfrm>
              <a:off x="685800" y="2438400"/>
              <a:ext cx="667523" cy="37501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4000">
                  <a:effectLst>
                    <a:outerShdw blurRad="38100" dist="38100" dir="2700000" algn="tl">
                      <a:srgbClr val="C0C0C0"/>
                    </a:outerShdw>
                  </a:effectLst>
                  <a:latin typeface="Sabon" pitchFamily="18" charset="0"/>
                </a:rPr>
                <a:t>Path</a:t>
              </a:r>
            </a:p>
          </p:txBody>
        </p:sp>
      </p:grpSp>
      <p:grpSp>
        <p:nvGrpSpPr>
          <p:cNvPr id="4" name="Group 3"/>
          <p:cNvGrpSpPr/>
          <p:nvPr/>
        </p:nvGrpSpPr>
        <p:grpSpPr>
          <a:xfrm>
            <a:off x="4406110" y="3368403"/>
            <a:ext cx="4335645" cy="3253703"/>
            <a:chOff x="5410200" y="2438400"/>
            <a:chExt cx="2987605" cy="2242061"/>
          </a:xfrm>
        </p:grpSpPr>
        <p:sp>
          <p:nvSpPr>
            <p:cNvPr id="532482" name="Text Box 2"/>
            <p:cNvSpPr txBox="1">
              <a:spLocks noChangeArrowheads="1"/>
            </p:cNvSpPr>
            <p:nvPr/>
          </p:nvSpPr>
          <p:spPr bwMode="auto">
            <a:xfrm>
              <a:off x="7315200" y="3352800"/>
              <a:ext cx="500603"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Back</a:t>
              </a:r>
            </a:p>
          </p:txBody>
        </p:sp>
        <p:sp>
          <p:nvSpPr>
            <p:cNvPr id="532483" name="Text Box 3"/>
            <p:cNvSpPr txBox="1">
              <a:spLocks noChangeArrowheads="1"/>
            </p:cNvSpPr>
            <p:nvPr/>
          </p:nvSpPr>
          <p:spPr bwMode="auto">
            <a:xfrm>
              <a:off x="7010400" y="3581400"/>
              <a:ext cx="901572"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In back of</a:t>
              </a:r>
            </a:p>
          </p:txBody>
        </p:sp>
        <p:sp>
          <p:nvSpPr>
            <p:cNvPr id="532490" name="Rectangle 10" descr="Light downward diagonal"/>
            <p:cNvSpPr>
              <a:spLocks noChangeArrowheads="1"/>
            </p:cNvSpPr>
            <p:nvPr/>
          </p:nvSpPr>
          <p:spPr bwMode="auto">
            <a:xfrm>
              <a:off x="6400800" y="3200400"/>
              <a:ext cx="1219200" cy="838200"/>
            </a:xfrm>
            <a:prstGeom prst="rect">
              <a:avLst/>
            </a:prstGeom>
            <a:pattFill prst="ltDnDiag">
              <a:fgClr>
                <a:schemeClr val="accent1"/>
              </a:fgClr>
              <a:bgClr>
                <a:schemeClr val="bg1"/>
              </a:bgClr>
            </a:pattFill>
            <a:ln w="12700">
              <a:noFill/>
              <a:miter lim="800000"/>
              <a:headEnd type="none" w="sm" len="sm"/>
              <a:tailEnd type="none" w="sm" len="sm"/>
            </a:ln>
            <a:effectLst>
              <a:outerShdw sy="50000" kx="-2453608" rotWithShape="0">
                <a:schemeClr val="bg2">
                  <a:alpha val="50000"/>
                </a:schemeClr>
              </a:outerShdw>
            </a:effectLst>
          </p:spPr>
          <p:txBody>
            <a:bodyPr wrap="none" anchor="ctr"/>
            <a:lstStyle/>
            <a:p>
              <a:pPr algn="ctr" eaLnBrk="0" hangingPunct="0">
                <a:defRPr/>
              </a:pPr>
              <a:endParaRPr lang="en-US" sz="4000">
                <a:effectLst>
                  <a:outerShdw blurRad="38100" dist="38100" dir="2700000" algn="tl">
                    <a:srgbClr val="C0C0C0"/>
                  </a:outerShdw>
                </a:effectLst>
                <a:latin typeface="Sabon" pitchFamily="18" charset="0"/>
              </a:endParaRPr>
            </a:p>
          </p:txBody>
        </p:sp>
        <p:sp>
          <p:nvSpPr>
            <p:cNvPr id="532491" name="Text Box 11"/>
            <p:cNvSpPr txBox="1">
              <a:spLocks noChangeArrowheads="1"/>
            </p:cNvSpPr>
            <p:nvPr/>
          </p:nvSpPr>
          <p:spPr bwMode="auto">
            <a:xfrm>
              <a:off x="6781800" y="3200400"/>
              <a:ext cx="424740"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Top</a:t>
              </a:r>
            </a:p>
          </p:txBody>
        </p:sp>
        <p:sp>
          <p:nvSpPr>
            <p:cNvPr id="532492" name="Text Box 12"/>
            <p:cNvSpPr txBox="1">
              <a:spLocks noChangeArrowheads="1"/>
            </p:cNvSpPr>
            <p:nvPr/>
          </p:nvSpPr>
          <p:spPr bwMode="auto">
            <a:xfrm>
              <a:off x="6705600" y="4419600"/>
              <a:ext cx="598913"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effectLst>
                    <a:outerShdw blurRad="38100" dist="38100" dir="2700000" algn="tl">
                      <a:srgbClr val="C0C0C0"/>
                    </a:outerShdw>
                  </a:effectLst>
                  <a:latin typeface="Sabon" pitchFamily="18" charset="0"/>
                </a:rPr>
                <a:t>Under</a:t>
              </a:r>
            </a:p>
          </p:txBody>
        </p:sp>
        <p:sp>
          <p:nvSpPr>
            <p:cNvPr id="532493" name="Text Box 13"/>
            <p:cNvSpPr txBox="1">
              <a:spLocks noChangeArrowheads="1"/>
            </p:cNvSpPr>
            <p:nvPr/>
          </p:nvSpPr>
          <p:spPr bwMode="auto">
            <a:xfrm>
              <a:off x="6705600" y="2590800"/>
              <a:ext cx="617690"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Above</a:t>
              </a:r>
            </a:p>
          </p:txBody>
        </p:sp>
        <p:sp>
          <p:nvSpPr>
            <p:cNvPr id="532494" name="Text Box 14"/>
            <p:cNvSpPr txBox="1">
              <a:spLocks noChangeArrowheads="1"/>
            </p:cNvSpPr>
            <p:nvPr/>
          </p:nvSpPr>
          <p:spPr bwMode="auto">
            <a:xfrm>
              <a:off x="7696200" y="2971800"/>
              <a:ext cx="509440"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Near</a:t>
              </a:r>
            </a:p>
          </p:txBody>
        </p:sp>
        <p:sp>
          <p:nvSpPr>
            <p:cNvPr id="532495" name="Text Box 15"/>
            <p:cNvSpPr txBox="1">
              <a:spLocks noChangeArrowheads="1"/>
            </p:cNvSpPr>
            <p:nvPr/>
          </p:nvSpPr>
          <p:spPr bwMode="auto">
            <a:xfrm>
              <a:off x="5715000" y="3505200"/>
              <a:ext cx="431014"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Left</a:t>
              </a:r>
            </a:p>
          </p:txBody>
        </p:sp>
        <p:sp>
          <p:nvSpPr>
            <p:cNvPr id="532496" name="Text Box 16"/>
            <p:cNvSpPr txBox="1">
              <a:spLocks noChangeArrowheads="1"/>
            </p:cNvSpPr>
            <p:nvPr/>
          </p:nvSpPr>
          <p:spPr bwMode="auto">
            <a:xfrm>
              <a:off x="7848600" y="3505200"/>
              <a:ext cx="549205"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Right</a:t>
              </a:r>
            </a:p>
          </p:txBody>
        </p:sp>
        <p:sp>
          <p:nvSpPr>
            <p:cNvPr id="532497" name="Text Box 17"/>
            <p:cNvSpPr txBox="1">
              <a:spLocks noChangeArrowheads="1"/>
            </p:cNvSpPr>
            <p:nvPr/>
          </p:nvSpPr>
          <p:spPr bwMode="auto">
            <a:xfrm>
              <a:off x="5791200" y="3886200"/>
              <a:ext cx="920350"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In front of</a:t>
              </a:r>
            </a:p>
          </p:txBody>
        </p:sp>
        <p:sp>
          <p:nvSpPr>
            <p:cNvPr id="532498" name="Text Box 18"/>
            <p:cNvSpPr txBox="1">
              <a:spLocks noChangeArrowheads="1"/>
            </p:cNvSpPr>
            <p:nvPr/>
          </p:nvSpPr>
          <p:spPr bwMode="auto">
            <a:xfrm>
              <a:off x="6705600" y="3810000"/>
              <a:ext cx="696117"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Bottom</a:t>
              </a:r>
            </a:p>
          </p:txBody>
        </p:sp>
        <p:sp>
          <p:nvSpPr>
            <p:cNvPr id="532499" name="Text Box 19"/>
            <p:cNvSpPr txBox="1">
              <a:spLocks noChangeArrowheads="1"/>
            </p:cNvSpPr>
            <p:nvPr/>
          </p:nvSpPr>
          <p:spPr bwMode="auto">
            <a:xfrm>
              <a:off x="6345238" y="3490913"/>
              <a:ext cx="440955"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dirty="0">
                  <a:effectLst>
                    <a:outerShdw blurRad="38100" dist="38100" dir="2700000" algn="tl">
                      <a:srgbClr val="C0C0C0"/>
                    </a:outerShdw>
                  </a:effectLst>
                  <a:latin typeface="Sabon" pitchFamily="18" charset="0"/>
                </a:rPr>
                <a:t>Side</a:t>
              </a:r>
            </a:p>
          </p:txBody>
        </p:sp>
        <p:sp>
          <p:nvSpPr>
            <p:cNvPr id="532500" name="Text Box 20"/>
            <p:cNvSpPr txBox="1">
              <a:spLocks noChangeArrowheads="1"/>
            </p:cNvSpPr>
            <p:nvPr/>
          </p:nvSpPr>
          <p:spPr bwMode="auto">
            <a:xfrm>
              <a:off x="6757988" y="3482975"/>
              <a:ext cx="549205" cy="26086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2000">
                  <a:effectLst>
                    <a:outerShdw blurRad="38100" dist="38100" dir="2700000" algn="tl">
                      <a:srgbClr val="C0C0C0"/>
                    </a:outerShdw>
                  </a:effectLst>
                  <a:latin typeface="Sabon" pitchFamily="18" charset="0"/>
                </a:rPr>
                <a:t>Front</a:t>
              </a:r>
            </a:p>
          </p:txBody>
        </p:sp>
        <p:sp>
          <p:nvSpPr>
            <p:cNvPr id="532502" name="Text Box 22"/>
            <p:cNvSpPr txBox="1">
              <a:spLocks noChangeArrowheads="1"/>
            </p:cNvSpPr>
            <p:nvPr/>
          </p:nvSpPr>
          <p:spPr bwMode="auto">
            <a:xfrm>
              <a:off x="5410200" y="2438400"/>
              <a:ext cx="912619" cy="458098"/>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4000" dirty="0">
                  <a:effectLst>
                    <a:outerShdw blurRad="38100" dist="38100" dir="2700000" algn="tl">
                      <a:srgbClr val="C0C0C0"/>
                    </a:outerShdw>
                  </a:effectLst>
                  <a:latin typeface="Sabon" pitchFamily="18" charset="0"/>
                </a:rPr>
                <a:t>Place</a:t>
              </a:r>
            </a:p>
          </p:txBody>
        </p:sp>
      </p:grpSp>
      <p:sp>
        <p:nvSpPr>
          <p:cNvPr id="28695" name="Text Box 23"/>
          <p:cNvSpPr txBox="1">
            <a:spLocks noChangeArrowheads="1"/>
          </p:cNvSpPr>
          <p:nvPr/>
        </p:nvSpPr>
        <p:spPr bwMode="auto">
          <a:xfrm>
            <a:off x="-76200" y="60960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Tree>
    <p:extLst>
      <p:ext uri="{BB962C8B-B14F-4D97-AF65-F5344CB8AC3E}">
        <p14:creationId xmlns:p14="http://schemas.microsoft.com/office/powerpoint/2010/main" val="3713891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85800"/>
            <a:ext cx="799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565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4213" cy="4910138"/>
          </a:xfrm>
        </p:spPr>
        <p:txBody>
          <a:bodyPr/>
          <a:lstStyle/>
          <a:p>
            <a:r>
              <a:rPr lang="en-US" sz="3200" b="1" dirty="0" smtClean="0"/>
              <a:t>Emotion rule: </a:t>
            </a:r>
          </a:p>
          <a:p>
            <a:r>
              <a:rPr lang="en-US" sz="3200" b="1" dirty="0" smtClean="0"/>
              <a:t>X may want </a:t>
            </a:r>
            <a:r>
              <a:rPr lang="en-US" sz="3200" b="1" dirty="0"/>
              <a:t>to kill Y</a:t>
            </a:r>
            <a:r>
              <a:rPr lang="en-US" sz="3200" b="1" dirty="0" smtClean="0"/>
              <a:t> because X is </a:t>
            </a:r>
            <a:r>
              <a:rPr lang="en-US" sz="3200" b="1" dirty="0"/>
              <a:t>angry at Y</a:t>
            </a:r>
            <a:r>
              <a:rPr lang="en-US" sz="3200" b="1" dirty="0" smtClean="0"/>
              <a:t>.</a:t>
            </a:r>
          </a:p>
          <a:p>
            <a:endParaRPr lang="en-US" sz="3200" b="1" dirty="0" smtClean="0"/>
          </a:p>
          <a:p>
            <a:endParaRPr lang="en-US" sz="3200" b="1" dirty="0"/>
          </a:p>
          <a:p>
            <a:r>
              <a:rPr lang="en-US" sz="3200" b="1" dirty="0" smtClean="0"/>
              <a:t>Revenge concept pattern:  </a:t>
            </a:r>
          </a:p>
          <a:p>
            <a:r>
              <a:rPr lang="en-US" sz="3200" b="1" dirty="0" smtClean="0"/>
              <a:t>X </a:t>
            </a:r>
            <a:r>
              <a:rPr lang="en-US" sz="3200" b="1" dirty="0"/>
              <a:t>is my </a:t>
            </a:r>
            <a:r>
              <a:rPr lang="en-US" sz="3200" b="1" dirty="0" smtClean="0"/>
              <a:t>friend.  </a:t>
            </a:r>
          </a:p>
          <a:p>
            <a:r>
              <a:rPr lang="en-US" sz="3200" b="1" dirty="0" smtClean="0"/>
              <a:t>X's </a:t>
            </a:r>
            <a:r>
              <a:rPr lang="en-US" sz="3200" b="1" dirty="0"/>
              <a:t>harming Y leads to Y's harming X</a:t>
            </a:r>
            <a:r>
              <a:rPr lang="en-US" sz="3200" b="1" dirty="0" smtClean="0"/>
              <a:t>.</a:t>
            </a:r>
            <a:endParaRPr lang="en-US" sz="3200" b="1" dirty="0"/>
          </a:p>
        </p:txBody>
      </p:sp>
    </p:spTree>
    <p:extLst>
      <p:ext uri="{BB962C8B-B14F-4D97-AF65-F5344CB8AC3E}">
        <p14:creationId xmlns:p14="http://schemas.microsoft.com/office/powerpoint/2010/main" val="3120383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Demonstration</a:t>
            </a:r>
            <a:endParaRPr lang="en-US" dirty="0"/>
          </a:p>
        </p:txBody>
      </p:sp>
      <p:sp>
        <p:nvSpPr>
          <p:cNvPr id="4" name="Subtitle 3"/>
          <p:cNvSpPr>
            <a:spLocks noGrp="1"/>
          </p:cNvSpPr>
          <p:nvPr>
            <p:ph idx="1"/>
          </p:nvPr>
        </p:nvSpPr>
        <p:spPr>
          <a:xfrm>
            <a:off x="457201" y="1219200"/>
            <a:ext cx="5105400" cy="4910138"/>
          </a:xfrm>
        </p:spPr>
        <p:txBody>
          <a:bodyPr/>
          <a:lstStyle/>
          <a:p>
            <a:pPr marL="571500" indent="-571500" algn="l">
              <a:buFont typeface="Arial" pitchFamily="34" charset="0"/>
              <a:buChar char="•"/>
            </a:pPr>
            <a:r>
              <a:rPr lang="en-US" sz="2800" dirty="0" smtClean="0"/>
              <a:t>Sentences</a:t>
            </a:r>
          </a:p>
          <a:p>
            <a:pPr marL="571500" indent="-571500" algn="l">
              <a:buFont typeface="Arial" pitchFamily="34" charset="0"/>
              <a:buChar char="•"/>
            </a:pPr>
            <a:r>
              <a:rPr lang="en-US" sz="2800" dirty="0" smtClean="0"/>
              <a:t>Macbeth with sources</a:t>
            </a:r>
          </a:p>
          <a:p>
            <a:pPr marL="571500" indent="-571500" algn="l">
              <a:buFont typeface="Arial" pitchFamily="34" charset="0"/>
              <a:buChar char="•"/>
            </a:pPr>
            <a:r>
              <a:rPr lang="en-US" sz="2800" dirty="0" smtClean="0"/>
              <a:t>Macbeth with culture</a:t>
            </a:r>
          </a:p>
          <a:p>
            <a:pPr marL="571500" indent="-571500" algn="l">
              <a:buFont typeface="Arial" pitchFamily="34" charset="0"/>
              <a:buChar char="•"/>
            </a:pPr>
            <a:r>
              <a:rPr lang="en-US" sz="2800" dirty="0" smtClean="0"/>
              <a:t>Question answering</a:t>
            </a:r>
          </a:p>
          <a:p>
            <a:pPr marL="571500" indent="-571500" algn="l">
              <a:buFont typeface="Arial" pitchFamily="34" charset="0"/>
              <a:buChar char="•"/>
            </a:pPr>
            <a:r>
              <a:rPr lang="en-US" sz="2800" dirty="0" smtClean="0"/>
              <a:t>Estonia with point of view</a:t>
            </a:r>
          </a:p>
          <a:p>
            <a:pPr marL="571500" indent="-571500" algn="l">
              <a:buFont typeface="Arial" pitchFamily="34" charset="0"/>
              <a:buChar char="•"/>
            </a:pPr>
            <a:r>
              <a:rPr lang="en-US" sz="2800" dirty="0" smtClean="0"/>
              <a:t>Taliban for fun</a:t>
            </a:r>
          </a:p>
          <a:p>
            <a:pPr marL="571500" indent="-571500" algn="l">
              <a:buFont typeface="Arial" pitchFamily="34" charset="0"/>
              <a:buChar char="•"/>
            </a:pPr>
            <a:r>
              <a:rPr lang="en-US" sz="2800" dirty="0" smtClean="0"/>
              <a:t>Hamlet with anticipation</a:t>
            </a:r>
          </a:p>
          <a:p>
            <a:pPr marL="571500" indent="-571500" algn="l">
              <a:buFont typeface="Arial" pitchFamily="34" charset="0"/>
              <a:buChar char="•"/>
            </a:pPr>
            <a:r>
              <a:rPr lang="en-US" sz="2800" dirty="0" smtClean="0"/>
              <a:t>Gap filling</a:t>
            </a:r>
          </a:p>
          <a:p>
            <a:pPr marL="571500" indent="-571500" algn="l">
              <a:buFont typeface="Arial" pitchFamily="34" charset="0"/>
              <a:buChar char="•"/>
            </a:pPr>
            <a:r>
              <a:rPr lang="en-US" sz="2800" dirty="0" smtClean="0"/>
              <a:t>Listener modeled story telling</a:t>
            </a:r>
            <a:endParaRPr lang="en-US" sz="2800" dirty="0"/>
          </a:p>
        </p:txBody>
      </p:sp>
      <p:sp>
        <p:nvSpPr>
          <p:cNvPr id="5" name="Rectangle 4">
            <a:hlinkClick r:id="rId3" action="ppaction://hlinksldjump"/>
          </p:cNvPr>
          <p:cNvSpPr/>
          <p:nvPr/>
        </p:nvSpPr>
        <p:spPr bwMode="auto">
          <a:xfrm>
            <a:off x="6923314" y="1246415"/>
            <a:ext cx="1828800" cy="12954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spTree>
    <p:extLst>
      <p:ext uri="{BB962C8B-B14F-4D97-AF65-F5344CB8AC3E}">
        <p14:creationId xmlns:p14="http://schemas.microsoft.com/office/powerpoint/2010/main" val="1038245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jpg"/>
          <p:cNvPicPr>
            <a:picLocks noChangeAspect="1"/>
          </p:cNvPicPr>
          <p:nvPr/>
        </p:nvPicPr>
        <p:blipFill>
          <a:blip r:embed="rId2" cstate="print"/>
          <a:stretch>
            <a:fillRect/>
          </a:stretch>
        </p:blipFill>
        <p:spPr>
          <a:xfrm>
            <a:off x="334836" y="775064"/>
            <a:ext cx="3647221" cy="5029200"/>
          </a:xfrm>
          <a:prstGeom prst="rect">
            <a:avLst/>
          </a:prstGeom>
          <a:ln w="63500">
            <a:solidFill>
              <a:schemeClr val="tx1"/>
            </a:solidFill>
          </a:ln>
        </p:spPr>
      </p:pic>
      <p:pic>
        <p:nvPicPr>
          <p:cNvPr id="4" name="Picture 3" descr="mr.jpg"/>
          <p:cNvPicPr>
            <a:picLocks noChangeAspect="1"/>
          </p:cNvPicPr>
          <p:nvPr/>
        </p:nvPicPr>
        <p:blipFill>
          <a:blip r:embed="rId3" cstate="print"/>
          <a:stretch>
            <a:fillRect/>
          </a:stretch>
        </p:blipFill>
        <p:spPr>
          <a:xfrm>
            <a:off x="4316756" y="1899966"/>
            <a:ext cx="4611092" cy="2560320"/>
          </a:xfrm>
          <a:prstGeom prst="rect">
            <a:avLst/>
          </a:prstGeom>
          <a:ln w="50800">
            <a:solidFill>
              <a:schemeClr val="tx1"/>
            </a:solidFill>
          </a:ln>
        </p:spPr>
      </p:pic>
    </p:spTree>
    <p:extLst>
      <p:ext uri="{BB962C8B-B14F-4D97-AF65-F5344CB8AC3E}">
        <p14:creationId xmlns:p14="http://schemas.microsoft.com/office/powerpoint/2010/main" val="264734685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4213" cy="5791200"/>
          </a:xfrm>
        </p:spPr>
        <p:txBody>
          <a:bodyPr/>
          <a:lstStyle/>
          <a:p>
            <a:r>
              <a:rPr lang="en-US" sz="3400" b="1" dirty="0" smtClean="0"/>
              <a:t>On a commonsense level </a:t>
            </a:r>
          </a:p>
          <a:p>
            <a:pPr marL="0"/>
            <a:r>
              <a:rPr lang="en-US" sz="3400" dirty="0" smtClean="0"/>
              <a:t>Dr. </a:t>
            </a:r>
            <a:r>
              <a:rPr lang="en-US" sz="3400" dirty="0" err="1" smtClean="0"/>
              <a:t>Jeckl</a:t>
            </a:r>
            <a:r>
              <a:rPr lang="en-US" sz="3400" dirty="0" smtClean="0"/>
              <a:t> thinks </a:t>
            </a:r>
            <a:r>
              <a:rPr lang="en-US" sz="3400" dirty="0" err="1" smtClean="0"/>
              <a:t>Macduff</a:t>
            </a:r>
            <a:r>
              <a:rPr lang="en-US" sz="3400" dirty="0" smtClean="0"/>
              <a:t> kills Macbeth because </a:t>
            </a:r>
            <a:r>
              <a:rPr lang="en-US" sz="3400" dirty="0" err="1" smtClean="0"/>
              <a:t>Macduff</a:t>
            </a:r>
            <a:r>
              <a:rPr lang="en-US" sz="3400" dirty="0" smtClean="0"/>
              <a:t> isn't sane. Mr. Hyde thinks </a:t>
            </a:r>
            <a:r>
              <a:rPr lang="en-US" sz="3400" dirty="0" err="1" smtClean="0"/>
              <a:t>Macduff</a:t>
            </a:r>
            <a:r>
              <a:rPr lang="en-US" sz="3400" dirty="0" smtClean="0"/>
              <a:t> kills Macbeth because Macbeth angers </a:t>
            </a:r>
            <a:r>
              <a:rPr lang="en-US" sz="3400" dirty="0" err="1" smtClean="0"/>
              <a:t>Macduff</a:t>
            </a:r>
            <a:r>
              <a:rPr lang="en-US" sz="3400" dirty="0" smtClean="0"/>
              <a:t>. </a:t>
            </a:r>
          </a:p>
          <a:p>
            <a:r>
              <a:rPr lang="en-US" sz="3400" b="1" dirty="0" smtClean="0"/>
              <a:t>On a conceptual level </a:t>
            </a:r>
          </a:p>
          <a:p>
            <a:pPr marL="0"/>
            <a:r>
              <a:rPr lang="en-US" sz="3400" dirty="0" smtClean="0"/>
              <a:t>Dr. </a:t>
            </a:r>
            <a:r>
              <a:rPr lang="en-US" sz="3400" dirty="0" err="1" smtClean="0"/>
              <a:t>Jeckl</a:t>
            </a:r>
            <a:r>
              <a:rPr lang="en-US" sz="3400" dirty="0" smtClean="0"/>
              <a:t> thinks </a:t>
            </a:r>
            <a:r>
              <a:rPr lang="en-US" sz="3400" dirty="0" err="1" smtClean="0"/>
              <a:t>Macduff</a:t>
            </a:r>
            <a:r>
              <a:rPr lang="en-US" sz="3400" dirty="0" smtClean="0"/>
              <a:t> kills Macbeth is part of act of Insane violence. Mr. Hyde thinks </a:t>
            </a:r>
            <a:r>
              <a:rPr lang="en-US" sz="3400" dirty="0" err="1" smtClean="0"/>
              <a:t>Macduff</a:t>
            </a:r>
            <a:r>
              <a:rPr lang="en-US" sz="3400" dirty="0" smtClean="0"/>
              <a:t> kills Macbeth in Pyrrhic victory and Revenge patterns.</a:t>
            </a:r>
            <a:br>
              <a:rPr lang="en-US" sz="3400" dirty="0" smtClean="0"/>
            </a:br>
            <a:endParaRPr lang="en-US" sz="3400" dirty="0"/>
          </a:p>
        </p:txBody>
      </p:sp>
    </p:spTree>
    <p:extLst>
      <p:ext uri="{BB962C8B-B14F-4D97-AF65-F5344CB8AC3E}">
        <p14:creationId xmlns:p14="http://schemas.microsoft.com/office/powerpoint/2010/main" val="326725291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96887" y="381000"/>
            <a:ext cx="4075113" cy="6324600"/>
          </a:xfrm>
        </p:spPr>
        <p:txBody>
          <a:bodyPr/>
          <a:lstStyle/>
          <a:p>
            <a:pPr>
              <a:buFont typeface="Arial" pitchFamily="34" charset="0"/>
              <a:buChar char="•"/>
            </a:pPr>
            <a:r>
              <a:rPr lang="en-US" sz="2400" dirty="0" smtClean="0"/>
              <a:t>The USA knew the Viet Cong were preparing to attack the USA.</a:t>
            </a:r>
          </a:p>
          <a:p>
            <a:pPr>
              <a:buFont typeface="Arial" pitchFamily="34" charset="0"/>
              <a:buChar char="•"/>
            </a:pPr>
            <a:r>
              <a:rPr lang="en-US" sz="2400" dirty="0" smtClean="0"/>
              <a:t>The USA knew the USA would defeat the Viet Cong.</a:t>
            </a:r>
            <a:br>
              <a:rPr lang="en-US" sz="2400" dirty="0" smtClean="0"/>
            </a:br>
            <a:r>
              <a:rPr lang="en-US" sz="2400" dirty="0" smtClean="0"/>
              <a:t>  </a:t>
            </a:r>
          </a:p>
          <a:p>
            <a:pPr>
              <a:buFont typeface="Arial" pitchFamily="34" charset="0"/>
              <a:buChar char="•"/>
            </a:pPr>
            <a:r>
              <a:rPr lang="en-US" sz="2400" dirty="0" smtClean="0"/>
              <a:t>The USA knew the Viet Cong knew the USA would defeat the Viet Cong.</a:t>
            </a:r>
          </a:p>
          <a:p>
            <a:pPr>
              <a:buFont typeface="Arial" pitchFamily="34" charset="0"/>
              <a:buChar char="•"/>
            </a:pPr>
            <a:r>
              <a:rPr lang="en-US" sz="2400" dirty="0" smtClean="0"/>
              <a:t>The USA believed the Viet Cong would not attack the USA.</a:t>
            </a:r>
          </a:p>
          <a:p>
            <a:pPr>
              <a:buFont typeface="Arial" pitchFamily="34" charset="0"/>
              <a:buChar char="•"/>
            </a:pPr>
            <a:r>
              <a:rPr lang="en-US" sz="2400" dirty="0" smtClean="0"/>
              <a:t>The Viet Cong attacked the USA.</a:t>
            </a:r>
          </a:p>
          <a:p>
            <a:endParaRPr lang="en-US" sz="3600" dirty="0"/>
          </a:p>
        </p:txBody>
      </p:sp>
      <p:sp>
        <p:nvSpPr>
          <p:cNvPr id="8" name="Content Placeholder 7"/>
          <p:cNvSpPr>
            <a:spLocks noGrp="1"/>
          </p:cNvSpPr>
          <p:nvPr>
            <p:ph sz="half" idx="2"/>
          </p:nvPr>
        </p:nvSpPr>
        <p:spPr>
          <a:xfrm>
            <a:off x="4724400" y="381000"/>
            <a:ext cx="4076700" cy="6324600"/>
          </a:xfrm>
        </p:spPr>
        <p:txBody>
          <a:bodyPr/>
          <a:lstStyle/>
          <a:p>
            <a:pPr>
              <a:buFont typeface="Arial" pitchFamily="34" charset="0"/>
              <a:buChar char="•"/>
            </a:pPr>
            <a:r>
              <a:rPr lang="en-US" sz="2400" dirty="0" smtClean="0"/>
              <a:t>The Israelis knew the Egyptians were preparing to attack the Israelis.</a:t>
            </a:r>
          </a:p>
          <a:p>
            <a:pPr>
              <a:buFont typeface="Arial" pitchFamily="34" charset="0"/>
              <a:buChar char="•"/>
            </a:pPr>
            <a:r>
              <a:rPr lang="en-US" sz="2400" dirty="0" smtClean="0"/>
              <a:t>The Israelis knew the Israelis would defeat the Egyptians.  </a:t>
            </a:r>
          </a:p>
          <a:p>
            <a:pPr>
              <a:buFont typeface="Arial" pitchFamily="34" charset="0"/>
              <a:buChar char="•"/>
            </a:pPr>
            <a:r>
              <a:rPr lang="en-US" sz="2400" dirty="0" smtClean="0">
                <a:solidFill>
                  <a:schemeClr val="tx1"/>
                </a:solidFill>
              </a:rPr>
              <a:t>The Israelis knew the Egyptians knew the Israelis would defeat the Egyptians</a:t>
            </a:r>
            <a:r>
              <a:rPr lang="en-US" sz="2400" dirty="0" smtClean="0">
                <a:solidFill>
                  <a:schemeClr val="bg1">
                    <a:lumMod val="75000"/>
                  </a:schemeClr>
                </a:solidFill>
              </a:rPr>
              <a:t>.</a:t>
            </a:r>
          </a:p>
          <a:p>
            <a:pPr>
              <a:buFont typeface="Arial" pitchFamily="34" charset="0"/>
              <a:buChar char="•"/>
            </a:pPr>
            <a:r>
              <a:rPr lang="en-US" sz="2400" dirty="0" smtClean="0">
                <a:solidFill>
                  <a:schemeClr val="tx1"/>
                </a:solidFill>
              </a:rPr>
              <a:t>The Israelis believed the Egyptians would not attack the Israelis.</a:t>
            </a:r>
          </a:p>
          <a:p>
            <a:pPr>
              <a:buFont typeface="Arial" pitchFamily="34" charset="0"/>
              <a:buChar char="•"/>
            </a:pPr>
            <a:r>
              <a:rPr lang="en-US" sz="2400" dirty="0" smtClean="0"/>
              <a:t>?</a:t>
            </a:r>
          </a:p>
          <a:p>
            <a:endParaRPr lang="en-US" sz="3600" dirty="0"/>
          </a:p>
        </p:txBody>
      </p:sp>
    </p:spTree>
    <p:extLst>
      <p:ext uri="{BB962C8B-B14F-4D97-AF65-F5344CB8AC3E}">
        <p14:creationId xmlns:p14="http://schemas.microsoft.com/office/powerpoint/2010/main" val="189207827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My Goal</a:t>
            </a:r>
            <a:endParaRPr lang="en-US" sz="4000" b="1" dirty="0"/>
          </a:p>
        </p:txBody>
      </p:sp>
      <p:sp>
        <p:nvSpPr>
          <p:cNvPr id="7" name="TextBox 6"/>
          <p:cNvSpPr txBox="1"/>
          <p:nvPr/>
        </p:nvSpPr>
        <p:spPr>
          <a:xfrm>
            <a:off x="609600" y="2895600"/>
            <a:ext cx="8077200" cy="1237262"/>
          </a:xfrm>
          <a:prstGeom prst="rect">
            <a:avLst/>
          </a:prstGeom>
          <a:noFill/>
        </p:spPr>
        <p:txBody>
          <a:bodyPr wrap="square" rtlCol="0">
            <a:spAutoFit/>
          </a:bodyPr>
          <a:lstStyle/>
          <a:p>
            <a:pPr algn="ctr"/>
            <a:r>
              <a:rPr lang="en-US" sz="4000" b="1" dirty="0" smtClean="0">
                <a:solidFill>
                  <a:schemeClr val="tx1"/>
                </a:solidFill>
                <a:latin typeface="Sabon" pitchFamily="18" charset="0"/>
              </a:rPr>
              <a:t>To develop a computational theory of intelligence within my lifetime</a:t>
            </a:r>
            <a:endParaRPr lang="en-US" sz="4000" b="1" dirty="0">
              <a:solidFill>
                <a:schemeClr val="tx1"/>
              </a:solidFill>
              <a:latin typeface="Sabon" pitchFamily="18" charset="0"/>
            </a:endParaRPr>
          </a:p>
        </p:txBody>
      </p:sp>
    </p:spTree>
    <p:extLst>
      <p:ext uri="{BB962C8B-B14F-4D97-AF65-F5344CB8AC3E}">
        <p14:creationId xmlns:p14="http://schemas.microsoft.com/office/powerpoint/2010/main" val="288882172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28600" y="1371600"/>
            <a:ext cx="8802654" cy="88849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44216"/>
            <a:ext cx="8763000" cy="1033838"/>
          </a:xfrm>
          <a:prstGeom prst="rect">
            <a:avLst/>
          </a:prstGeom>
        </p:spPr>
      </p:pic>
    </p:spTree>
    <p:extLst>
      <p:ext uri="{BB962C8B-B14F-4D97-AF65-F5344CB8AC3E}">
        <p14:creationId xmlns:p14="http://schemas.microsoft.com/office/powerpoint/2010/main" val="124384279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28600" y="1371600"/>
            <a:ext cx="8802654" cy="88849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44216"/>
            <a:ext cx="8763000" cy="1033838"/>
          </a:xfrm>
          <a:prstGeom prst="rect">
            <a:avLst/>
          </a:prstGeom>
        </p:spPr>
      </p:pic>
      <p:sp>
        <p:nvSpPr>
          <p:cNvPr id="2" name="TextBox 1"/>
          <p:cNvSpPr txBox="1"/>
          <p:nvPr/>
        </p:nvSpPr>
        <p:spPr>
          <a:xfrm>
            <a:off x="609600" y="4191000"/>
            <a:ext cx="3733800" cy="2062103"/>
          </a:xfrm>
          <a:prstGeom prst="rect">
            <a:avLst/>
          </a:prstGeom>
          <a:noFill/>
          <a:ln w="76200">
            <a:solidFill>
              <a:srgbClr val="00B050"/>
            </a:solidFill>
          </a:ln>
        </p:spPr>
        <p:txBody>
          <a:bodyPr wrap="square" rtlCol="0">
            <a:spAutoFit/>
          </a:bodyPr>
          <a:lstStyle/>
          <a:p>
            <a:r>
              <a:rPr lang="en-US" sz="3200" dirty="0" smtClean="0"/>
              <a:t>The USA knows that the </a:t>
            </a:r>
            <a:r>
              <a:rPr lang="en-US" sz="3200" dirty="0" err="1" smtClean="0"/>
              <a:t>viet</a:t>
            </a:r>
            <a:r>
              <a:rPr lang="en-US" sz="3200" dirty="0" smtClean="0"/>
              <a:t> </a:t>
            </a:r>
            <a:r>
              <a:rPr lang="en-US" sz="3200" dirty="0" err="1" smtClean="0"/>
              <a:t>cong</a:t>
            </a:r>
            <a:r>
              <a:rPr lang="en-US" sz="3200" dirty="0" smtClean="0"/>
              <a:t> knows it defeats the </a:t>
            </a:r>
            <a:r>
              <a:rPr lang="en-US" sz="3200" dirty="0" err="1" smtClean="0"/>
              <a:t>viet</a:t>
            </a:r>
            <a:r>
              <a:rPr lang="en-US" sz="3200" dirty="0" smtClean="0"/>
              <a:t> cong.</a:t>
            </a:r>
            <a:endParaRPr lang="en-US" sz="3200" dirty="0"/>
          </a:p>
        </p:txBody>
      </p:sp>
      <p:sp>
        <p:nvSpPr>
          <p:cNvPr id="3" name="TextBox 2"/>
          <p:cNvSpPr txBox="1"/>
          <p:nvPr/>
        </p:nvSpPr>
        <p:spPr>
          <a:xfrm>
            <a:off x="5334000" y="4343400"/>
            <a:ext cx="3200400" cy="1569660"/>
          </a:xfrm>
          <a:prstGeom prst="rect">
            <a:avLst/>
          </a:prstGeom>
          <a:noFill/>
          <a:ln w="76200">
            <a:solidFill>
              <a:srgbClr val="00B050"/>
            </a:solidFill>
          </a:ln>
        </p:spPr>
        <p:txBody>
          <a:bodyPr wrap="square" rtlCol="0">
            <a:spAutoFit/>
          </a:bodyPr>
          <a:lstStyle/>
          <a:p>
            <a:r>
              <a:rPr lang="en-US" sz="3200" dirty="0" smtClean="0"/>
              <a:t>The Egyptians attack the Israelis</a:t>
            </a:r>
            <a:endParaRPr lang="en-US" sz="3200" dirty="0"/>
          </a:p>
        </p:txBody>
      </p:sp>
      <p:cxnSp>
        <p:nvCxnSpPr>
          <p:cNvPr id="36" name="Straight Arrow Connector 35"/>
          <p:cNvCxnSpPr/>
          <p:nvPr/>
        </p:nvCxnSpPr>
        <p:spPr bwMode="auto">
          <a:xfrm flipH="1">
            <a:off x="3733800" y="3241408"/>
            <a:ext cx="876300" cy="797192"/>
          </a:xfrm>
          <a:prstGeom prst="straightConnector1">
            <a:avLst/>
          </a:prstGeom>
          <a:solidFill>
            <a:srgbClr val="00B8FF"/>
          </a:solidFill>
          <a:ln w="180975" cap="flat" cmpd="sng" algn="ctr">
            <a:solidFill>
              <a:srgbClr val="FF0000"/>
            </a:solidFill>
            <a:prstDash val="solid"/>
            <a:round/>
            <a:headEnd type="none" w="med" len="med"/>
            <a:tailEnd type="triangle"/>
          </a:ln>
          <a:effectLst/>
        </p:spPr>
      </p:cxnSp>
      <p:cxnSp>
        <p:nvCxnSpPr>
          <p:cNvPr id="37" name="Straight Arrow Connector 36"/>
          <p:cNvCxnSpPr/>
          <p:nvPr/>
        </p:nvCxnSpPr>
        <p:spPr bwMode="auto">
          <a:xfrm flipH="1">
            <a:off x="7467600" y="2811361"/>
            <a:ext cx="647700" cy="1379639"/>
          </a:xfrm>
          <a:prstGeom prst="straightConnector1">
            <a:avLst/>
          </a:prstGeom>
          <a:solidFill>
            <a:srgbClr val="00B8FF"/>
          </a:solidFill>
          <a:ln w="1809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6913736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r>
              <a:rPr lang="en-US" sz="2400" dirty="0"/>
              <a:t>Duncan is a person. Lady Macbeth is a person. </a:t>
            </a:r>
            <a:r>
              <a:rPr lang="en-US" sz="2400" dirty="0" err="1"/>
              <a:t>Macduff</a:t>
            </a:r>
            <a:r>
              <a:rPr lang="en-US" sz="2400" dirty="0"/>
              <a:t> is a person. Macbeth is a person. A thane is a noble. Macbeth is a thane. </a:t>
            </a:r>
            <a:r>
              <a:rPr lang="en-US" sz="2400" dirty="0" err="1"/>
              <a:t>Macduff</a:t>
            </a:r>
            <a:r>
              <a:rPr lang="en-US" sz="2400" dirty="0"/>
              <a:t> is a thane. Lady Macbeth is greedy. Macbeth defeats a rebel. Appear is a success. Macbeth has a success. Witches talk with Macbeth. Witches have visions. Duncan rewards Macbeth because Duncan becomes happy. Macbeth wants to become king because Lady Macbeth persuades Macbeth to want to become </a:t>
            </a:r>
            <a:r>
              <a:rPr lang="en-US" sz="2400" dirty="0" smtClean="0"/>
              <a:t>king. </a:t>
            </a:r>
            <a:r>
              <a:rPr lang="en-US" sz="2400" dirty="0"/>
              <a:t>Macbeth murders Duncan.</a:t>
            </a:r>
          </a:p>
          <a:p>
            <a:pPr marL="0" indent="0">
              <a:buNone/>
            </a:pPr>
            <a:r>
              <a:rPr lang="en-US" sz="3600" b="1" dirty="0" smtClean="0">
                <a:solidFill>
                  <a:srgbClr val="FF0000"/>
                </a:solidFill>
              </a:rPr>
              <a:t>Duncan </a:t>
            </a:r>
            <a:r>
              <a:rPr lang="en-US" sz="3600" b="1" dirty="0">
                <a:solidFill>
                  <a:srgbClr val="FF0000"/>
                </a:solidFill>
              </a:rPr>
              <a:t>becomes </a:t>
            </a:r>
            <a:r>
              <a:rPr lang="en-US" sz="3600" b="1" dirty="0" smtClean="0">
                <a:solidFill>
                  <a:srgbClr val="FF0000"/>
                </a:solidFill>
              </a:rPr>
              <a:t>dead. </a:t>
            </a:r>
            <a:endParaRPr lang="en-US" sz="3600" b="1" dirty="0">
              <a:solidFill>
                <a:srgbClr val="FF0000"/>
              </a:solidFill>
            </a:endParaRPr>
          </a:p>
        </p:txBody>
      </p:sp>
    </p:spTree>
    <p:extLst>
      <p:ext uri="{BB962C8B-B14F-4D97-AF65-F5344CB8AC3E}">
        <p14:creationId xmlns:p14="http://schemas.microsoft.com/office/powerpoint/2010/main" val="281859204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r>
              <a:rPr lang="en-US" sz="2400" dirty="0"/>
              <a:t>Duncan is a person. Lady Macbeth is a person. </a:t>
            </a:r>
            <a:r>
              <a:rPr lang="en-US" sz="2400" dirty="0" err="1"/>
              <a:t>Macduff</a:t>
            </a:r>
            <a:r>
              <a:rPr lang="en-US" sz="2400" dirty="0"/>
              <a:t> is a person. Macbeth is a person. A thane is a noble. Macbeth is a thane. </a:t>
            </a:r>
            <a:r>
              <a:rPr lang="en-US" sz="2400" dirty="0" err="1"/>
              <a:t>Macduff</a:t>
            </a:r>
            <a:r>
              <a:rPr lang="en-US" sz="2400" dirty="0"/>
              <a:t> is a thane. Lady Macbeth is greedy. Macbeth defeats a rebel. Appear is a success. Macbeth has a success. Witches talk with Macbeth. Witches have visions. Duncan rewards Macbeth because Duncan becomes happy. Macbeth wants to become king because Lady Macbeth persuades Macbeth to want to become </a:t>
            </a:r>
            <a:r>
              <a:rPr lang="en-US" sz="2400" dirty="0" smtClean="0"/>
              <a:t>king.</a:t>
            </a:r>
          </a:p>
          <a:p>
            <a:pPr marL="0" indent="0">
              <a:buNone/>
            </a:pPr>
            <a:r>
              <a:rPr lang="en-US" sz="3600" b="1" dirty="0" smtClean="0">
                <a:solidFill>
                  <a:srgbClr val="FF0000"/>
                </a:solidFill>
              </a:rPr>
              <a:t>Duncan </a:t>
            </a:r>
            <a:r>
              <a:rPr lang="en-US" sz="3600" b="1" dirty="0">
                <a:solidFill>
                  <a:srgbClr val="FF0000"/>
                </a:solidFill>
              </a:rPr>
              <a:t>becomes dead because Macbeth murders Duncan. </a:t>
            </a:r>
          </a:p>
        </p:txBody>
      </p:sp>
    </p:spTree>
    <p:extLst>
      <p:ext uri="{BB962C8B-B14F-4D97-AF65-F5344CB8AC3E}">
        <p14:creationId xmlns:p14="http://schemas.microsoft.com/office/powerpoint/2010/main" val="253190251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r>
              <a:rPr lang="en-US" sz="2400" dirty="0"/>
              <a:t>Duncan is a person. Lady Macbeth is a person. </a:t>
            </a:r>
            <a:r>
              <a:rPr lang="en-US" sz="2400" dirty="0" err="1"/>
              <a:t>Macduff</a:t>
            </a:r>
            <a:r>
              <a:rPr lang="en-US" sz="2400" dirty="0"/>
              <a:t> is a person. Macbeth is a person. A thane is a noble. Macbeth is a thane. </a:t>
            </a:r>
            <a:r>
              <a:rPr lang="en-US" sz="2400" dirty="0" err="1"/>
              <a:t>Macduff</a:t>
            </a:r>
            <a:r>
              <a:rPr lang="en-US" sz="2400" dirty="0"/>
              <a:t> is a thane. Lady Macbeth is greedy. Macbeth defeats a rebel. Appear is a success. Macbeth has a success. Witches talk with Macbeth. Witches have visions. Duncan rewards Macbeth because Duncan becomes happy. Macbeth wants to become king because Lady Macbeth persuades Macbeth to want to become king. </a:t>
            </a:r>
            <a:r>
              <a:rPr lang="en-US" sz="2400" dirty="0" smtClean="0"/>
              <a:t> Macbeth murders Duncan.</a:t>
            </a:r>
          </a:p>
          <a:p>
            <a:pPr marL="0" indent="0">
              <a:buNone/>
            </a:pPr>
            <a:r>
              <a:rPr lang="en-US" sz="3600" b="1" dirty="0" smtClean="0">
                <a:solidFill>
                  <a:srgbClr val="FF0000"/>
                </a:solidFill>
              </a:rPr>
              <a:t>Duncan </a:t>
            </a:r>
            <a:r>
              <a:rPr lang="en-US" sz="3600" b="1" dirty="0">
                <a:solidFill>
                  <a:srgbClr val="FF0000"/>
                </a:solidFill>
              </a:rPr>
              <a:t>becomes dead because </a:t>
            </a:r>
            <a:r>
              <a:rPr lang="en-US" sz="3600" b="1" dirty="0" smtClean="0">
                <a:solidFill>
                  <a:schemeClr val="accent2"/>
                </a:solidFill>
              </a:rPr>
              <a:t>if a person murders another person, the other person becomes dead. </a:t>
            </a:r>
            <a:endParaRPr lang="en-US" sz="2400" b="1" dirty="0" smtClean="0">
              <a:solidFill>
                <a:schemeClr val="accent2"/>
              </a:solidFill>
            </a:endParaRPr>
          </a:p>
        </p:txBody>
      </p:sp>
    </p:spTree>
    <p:extLst>
      <p:ext uri="{BB962C8B-B14F-4D97-AF65-F5344CB8AC3E}">
        <p14:creationId xmlns:p14="http://schemas.microsoft.com/office/powerpoint/2010/main" val="318574057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304213" cy="5595938"/>
          </a:xfrm>
        </p:spPr>
        <p:txBody>
          <a:bodyPr/>
          <a:lstStyle/>
          <a:p>
            <a:r>
              <a:rPr lang="en-US" dirty="0" smtClean="0"/>
              <a:t>Inform</a:t>
            </a:r>
          </a:p>
          <a:p>
            <a:r>
              <a:rPr lang="en-US" dirty="0" smtClean="0"/>
              <a:t>Anticipate</a:t>
            </a:r>
          </a:p>
          <a:p>
            <a:r>
              <a:rPr lang="en-US" dirty="0" smtClean="0"/>
              <a:t>Spoon feed</a:t>
            </a:r>
          </a:p>
          <a:p>
            <a:r>
              <a:rPr lang="en-US" dirty="0" smtClean="0"/>
              <a:t>Teach commonsense</a:t>
            </a:r>
          </a:p>
          <a:p>
            <a:r>
              <a:rPr lang="en-US" dirty="0" smtClean="0"/>
              <a:t>Teach reflection</a:t>
            </a:r>
          </a:p>
          <a:p>
            <a:r>
              <a:rPr lang="en-US" dirty="0" smtClean="0"/>
              <a:t>Persuade and propagandize</a:t>
            </a:r>
          </a:p>
          <a:p>
            <a:r>
              <a:rPr lang="en-US" dirty="0" smtClean="0"/>
              <a:t>Negotiate and reconcile</a:t>
            </a:r>
          </a:p>
          <a:p>
            <a:endParaRPr lang="en-US" dirty="0" smtClean="0"/>
          </a:p>
          <a:p>
            <a:endParaRPr lang="en-US" dirty="0"/>
          </a:p>
        </p:txBody>
      </p:sp>
    </p:spTree>
    <p:extLst>
      <p:ext uri="{BB962C8B-B14F-4D97-AF65-F5344CB8AC3E}">
        <p14:creationId xmlns:p14="http://schemas.microsoft.com/office/powerpoint/2010/main" val="325889544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761412" cy="801688"/>
          </a:xfrm>
        </p:spPr>
        <p:txBody>
          <a:bodyPr/>
          <a:lstStyle/>
          <a:p>
            <a:pPr algn="ctr"/>
            <a:r>
              <a:rPr lang="en-US" dirty="0" smtClean="0"/>
              <a:t>The Social-Animal Hypothesis</a:t>
            </a:r>
            <a:endParaRPr lang="en-US" dirty="0"/>
          </a:p>
        </p:txBody>
      </p:sp>
      <p:sp>
        <p:nvSpPr>
          <p:cNvPr id="4" name="TextBox 3"/>
          <p:cNvSpPr txBox="1"/>
          <p:nvPr/>
        </p:nvSpPr>
        <p:spPr>
          <a:xfrm>
            <a:off x="1066800" y="2057400"/>
            <a:ext cx="7086600" cy="1809726"/>
          </a:xfrm>
          <a:prstGeom prst="rect">
            <a:avLst/>
          </a:prstGeom>
          <a:noFill/>
        </p:spPr>
        <p:txBody>
          <a:bodyPr wrap="square" rtlCol="0">
            <a:spAutoFit/>
          </a:bodyPr>
          <a:lstStyle/>
          <a:p>
            <a:r>
              <a:rPr lang="en-US" sz="4000" dirty="0" smtClean="0">
                <a:latin typeface="Times" pitchFamily="18" charset="0"/>
              </a:rPr>
              <a:t>Our social nature amplifies the value of story telling and perceptual reuse. </a:t>
            </a:r>
            <a:endParaRPr lang="en-US" sz="4000" dirty="0">
              <a:latin typeface="Times" pitchFamily="18"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ChangeArrowheads="1"/>
          </p:cNvSpPr>
          <p:nvPr/>
        </p:nvSpPr>
        <p:spPr bwMode="auto">
          <a:xfrm>
            <a:off x="6705600" y="5638800"/>
            <a:ext cx="533400" cy="3048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10"/>
          <p:cNvGrpSpPr/>
          <p:nvPr/>
        </p:nvGrpSpPr>
        <p:grpSpPr>
          <a:xfrm>
            <a:off x="1524000" y="1676400"/>
            <a:ext cx="6781800" cy="3810740"/>
            <a:chOff x="228600" y="1676400"/>
            <a:chExt cx="6035675" cy="3733800"/>
          </a:xfrm>
        </p:grpSpPr>
        <p:pic>
          <p:nvPicPr>
            <p:cNvPr id="9" name="Picture 4"/>
            <p:cNvPicPr>
              <a:picLocks noChangeAspect="1" noChangeArrowheads="1"/>
            </p:cNvPicPr>
            <p:nvPr/>
          </p:nvPicPr>
          <p:blipFill>
            <a:blip r:embed="rId3" cstate="print"/>
            <a:srcRect/>
            <a:stretch>
              <a:fillRect/>
            </a:stretch>
          </p:blipFill>
          <p:spPr bwMode="auto">
            <a:xfrm>
              <a:off x="228600" y="1981200"/>
              <a:ext cx="4495800" cy="2827338"/>
            </a:xfrm>
            <a:prstGeom prst="rect">
              <a:avLst/>
            </a:prstGeom>
            <a:noFill/>
            <a:ln w="9525">
              <a:noFill/>
              <a:round/>
              <a:headEnd/>
              <a:tailEnd/>
            </a:ln>
            <a:effectLst/>
          </p:spPr>
        </p:pic>
        <p:pic>
          <p:nvPicPr>
            <p:cNvPr id="10" name="Picture 6"/>
            <p:cNvPicPr>
              <a:picLocks noChangeAspect="1" noChangeArrowheads="1"/>
            </p:cNvPicPr>
            <p:nvPr/>
          </p:nvPicPr>
          <p:blipFill>
            <a:blip r:embed="rId4" cstate="print"/>
            <a:srcRect/>
            <a:stretch>
              <a:fillRect/>
            </a:stretch>
          </p:blipFill>
          <p:spPr bwMode="auto">
            <a:xfrm>
              <a:off x="4419600" y="1676400"/>
              <a:ext cx="1844675" cy="3733800"/>
            </a:xfrm>
            <a:prstGeom prst="rect">
              <a:avLst/>
            </a:prstGeom>
            <a:noFill/>
            <a:ln w="9525">
              <a:noFill/>
              <a:round/>
              <a:headEnd/>
              <a:tailEnd/>
            </a:ln>
            <a:effectLst/>
          </p:spPr>
        </p:pic>
      </p:grpSp>
      <p:sp>
        <p:nvSpPr>
          <p:cNvPr id="13" name="TextBox 12"/>
          <p:cNvSpPr txBox="1"/>
          <p:nvPr/>
        </p:nvSpPr>
        <p:spPr>
          <a:xfrm>
            <a:off x="5763491" y="6019800"/>
            <a:ext cx="1170709" cy="435825"/>
          </a:xfrm>
          <a:prstGeom prst="rect">
            <a:avLst/>
          </a:prstGeom>
          <a:noFill/>
        </p:spPr>
        <p:txBody>
          <a:bodyPr wrap="square" rtlCol="0">
            <a:spAutoFit/>
          </a:bodyPr>
          <a:lstStyle/>
          <a:p>
            <a:r>
              <a:rPr lang="en-US" sz="2400" b="1" dirty="0" smtClean="0">
                <a:solidFill>
                  <a:schemeClr val="tx1"/>
                </a:solidFill>
              </a:rPr>
              <a:t>Worst</a:t>
            </a:r>
            <a:endParaRPr lang="en-US" sz="2400" b="1" dirty="0">
              <a:solidFill>
                <a:schemeClr val="tx1"/>
              </a:solidFill>
            </a:endParaRPr>
          </a:p>
        </p:txBody>
      </p:sp>
      <p:sp>
        <p:nvSpPr>
          <p:cNvPr id="14" name="TextBox 13"/>
          <p:cNvSpPr txBox="1"/>
          <p:nvPr/>
        </p:nvSpPr>
        <p:spPr>
          <a:xfrm>
            <a:off x="7010400" y="6019800"/>
            <a:ext cx="907473" cy="435825"/>
          </a:xfrm>
          <a:prstGeom prst="rect">
            <a:avLst/>
          </a:prstGeom>
          <a:noFill/>
        </p:spPr>
        <p:txBody>
          <a:bodyPr wrap="square" rtlCol="0">
            <a:spAutoFit/>
          </a:bodyPr>
          <a:lstStyle/>
          <a:p>
            <a:r>
              <a:rPr lang="en-US" sz="2400" b="1" dirty="0" smtClean="0">
                <a:solidFill>
                  <a:schemeClr val="tx1"/>
                </a:solidFill>
              </a:rPr>
              <a:t>Best</a:t>
            </a:r>
            <a:endParaRPr lang="en-US" sz="2400" b="1" dirty="0">
              <a:solidFill>
                <a:schemeClr val="tx1"/>
              </a:solidFill>
            </a:endParaRPr>
          </a:p>
        </p:txBody>
      </p:sp>
      <p:sp>
        <p:nvSpPr>
          <p:cNvPr id="15" name="TextBox 14"/>
          <p:cNvSpPr txBox="1"/>
          <p:nvPr/>
        </p:nvSpPr>
        <p:spPr>
          <a:xfrm>
            <a:off x="5396345" y="1330036"/>
            <a:ext cx="3096491" cy="435825"/>
          </a:xfrm>
          <a:prstGeom prst="rect">
            <a:avLst/>
          </a:prstGeom>
          <a:noFill/>
        </p:spPr>
        <p:txBody>
          <a:bodyPr wrap="square" rtlCol="0">
            <a:spAutoFit/>
          </a:bodyPr>
          <a:lstStyle/>
          <a:p>
            <a:pPr algn="ctr"/>
            <a:r>
              <a:rPr lang="en-US" sz="2400" b="1" dirty="0" smtClean="0">
                <a:solidFill>
                  <a:schemeClr val="tx1"/>
                </a:solidFill>
              </a:rPr>
              <a:t>Self explanation</a:t>
            </a:r>
            <a:endParaRPr lang="en-US" sz="2400" b="1" dirty="0">
              <a:solidFill>
                <a:schemeClr val="tx1"/>
              </a:solidFill>
            </a:endParaRPr>
          </a:p>
        </p:txBody>
      </p:sp>
      <p:sp>
        <p:nvSpPr>
          <p:cNvPr id="16" name="Rectangle 15"/>
          <p:cNvSpPr/>
          <p:nvPr/>
        </p:nvSpPr>
        <p:spPr bwMode="auto">
          <a:xfrm>
            <a:off x="6019800" y="4572000"/>
            <a:ext cx="609600" cy="12954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800" b="0" i="0" u="none" strike="noStrike" cap="none" normalizeH="0" baseline="0" dirty="0" smtClean="0">
                <a:ln>
                  <a:noFill/>
                </a:ln>
                <a:solidFill>
                  <a:schemeClr val="bg1"/>
                </a:solidFill>
                <a:effectLst/>
                <a:latin typeface="Arial" charset="0"/>
                <a:cs typeface="Arial Unicode MS" charset="0"/>
              </a:rPr>
              <a:t>10</a:t>
            </a:r>
          </a:p>
        </p:txBody>
      </p:sp>
      <p:sp>
        <p:nvSpPr>
          <p:cNvPr id="17" name="Rectangle 16"/>
          <p:cNvSpPr/>
          <p:nvPr/>
        </p:nvSpPr>
        <p:spPr bwMode="auto">
          <a:xfrm>
            <a:off x="7086600" y="1981200"/>
            <a:ext cx="609600" cy="38862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800" b="0" i="0" u="none" strike="noStrike" cap="none" normalizeH="0" baseline="0" dirty="0" smtClean="0">
                <a:ln>
                  <a:noFill/>
                </a:ln>
                <a:solidFill>
                  <a:schemeClr val="bg1"/>
                </a:solidFill>
                <a:effectLst/>
                <a:latin typeface="Arial" charset="0"/>
                <a:cs typeface="Arial Unicode MS" charset="0"/>
              </a:rPr>
              <a:t>35</a:t>
            </a:r>
          </a:p>
        </p:txBody>
      </p:sp>
    </p:spTree>
    <p:extLst>
      <p:ext uri="{BB962C8B-B14F-4D97-AF65-F5344CB8AC3E}">
        <p14:creationId xmlns:p14="http://schemas.microsoft.com/office/powerpoint/2010/main" val="46808779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75000" y="75000"/>
                                    </p:animScale>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2"/>
                                        </p:tgtEl>
                                        <p:attrNameLst>
                                          <p:attrName>ppt_x</p:attrName>
                                          <p:attrName>ppt_y</p:attrName>
                                        </p:attrNameLst>
                                      </p:cBhvr>
                                    </p:animMotion>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0000"/>
                </a:solidFill>
              </a:rPr>
              <a:t>The Directed Perception Hypothesis</a:t>
            </a:r>
            <a:endParaRPr lang="en-US" dirty="0">
              <a:solidFill>
                <a:srgbClr val="FF0000"/>
              </a:solidFill>
            </a:endParaRPr>
          </a:p>
        </p:txBody>
      </p:sp>
      <p:sp>
        <p:nvSpPr>
          <p:cNvPr id="4" name="TextBox 3"/>
          <p:cNvSpPr txBox="1"/>
          <p:nvPr/>
        </p:nvSpPr>
        <p:spPr>
          <a:xfrm>
            <a:off x="1066800" y="2057400"/>
            <a:ext cx="7086600" cy="2954655"/>
          </a:xfrm>
          <a:prstGeom prst="rect">
            <a:avLst/>
          </a:prstGeom>
          <a:noFill/>
        </p:spPr>
        <p:txBody>
          <a:bodyPr wrap="square" rtlCol="0">
            <a:spAutoFit/>
          </a:bodyPr>
          <a:lstStyle/>
          <a:p>
            <a:r>
              <a:rPr lang="en-US" sz="4000" dirty="0" smtClean="0">
                <a:latin typeface="Times" pitchFamily="18" charset="0"/>
              </a:rPr>
              <a:t>The mechanisms that enable us humans to direct and hallucinate  with our perceptual faculties separate our intelligence from that of other primates.</a:t>
            </a:r>
            <a:endParaRPr lang="en-US" sz="4000" dirty="0">
              <a:latin typeface="Times" pitchFamily="18" charset="0"/>
            </a:endParaRPr>
          </a:p>
        </p:txBody>
      </p:sp>
      <p:sp>
        <p:nvSpPr>
          <p:cNvPr id="3" name="Rectangle 2">
            <a:hlinkClick r:id="" action="ppaction://noaction"/>
          </p:cNvPr>
          <p:cNvSpPr/>
          <p:nvPr/>
        </p:nvSpPr>
        <p:spPr bwMode="auto">
          <a:xfrm>
            <a:off x="7086600" y="5181600"/>
            <a:ext cx="1600200" cy="12192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spTree>
    <p:extLst>
      <p:ext uri="{BB962C8B-B14F-4D97-AF65-F5344CB8AC3E}">
        <p14:creationId xmlns:p14="http://schemas.microsoft.com/office/powerpoint/2010/main" val="2591197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srcRect/>
          <a:stretch>
            <a:fillRect/>
          </a:stretch>
        </p:blipFill>
        <p:spPr bwMode="auto">
          <a:xfrm>
            <a:off x="2362200" y="1447800"/>
            <a:ext cx="4060825" cy="4427537"/>
          </a:xfrm>
          <a:prstGeom prst="rect">
            <a:avLst/>
          </a:prstGeom>
          <a:noFill/>
          <a:ln w="9525">
            <a:noFill/>
            <a:miter lim="800000"/>
            <a:headEnd/>
            <a:tailEnd/>
          </a:ln>
        </p:spPr>
      </p:pic>
      <p:sp>
        <p:nvSpPr>
          <p:cNvPr id="7" name="Content Placeholder 6"/>
          <p:cNvSpPr>
            <a:spLocks noGrp="1"/>
          </p:cNvSpPr>
          <p:nvPr>
            <p:ph sz="quarter" idx="10"/>
          </p:nvPr>
        </p:nvSpPr>
        <p:spPr/>
        <p:txBody>
          <a:bodyPr/>
          <a:lstStyle/>
          <a:p>
            <a:endParaRPr lang="en-US"/>
          </a:p>
        </p:txBody>
      </p:sp>
    </p:spTree>
    <p:extLst>
      <p:ext uri="{BB962C8B-B14F-4D97-AF65-F5344CB8AC3E}">
        <p14:creationId xmlns:p14="http://schemas.microsoft.com/office/powerpoint/2010/main" val="2561539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jpg"/>
          <p:cNvPicPr>
            <a:picLocks noChangeAspect="1"/>
          </p:cNvPicPr>
          <p:nvPr/>
        </p:nvPicPr>
        <p:blipFill>
          <a:blip r:embed="rId3" cstate="print"/>
          <a:stretch>
            <a:fillRect/>
          </a:stretch>
        </p:blipFill>
        <p:spPr>
          <a:xfrm>
            <a:off x="2289048" y="984504"/>
            <a:ext cx="4565904" cy="4888992"/>
          </a:xfrm>
          <a:prstGeom prst="rect">
            <a:avLst/>
          </a:prstGeom>
        </p:spPr>
      </p:pic>
    </p:spTree>
    <p:extLst>
      <p:ext uri="{BB962C8B-B14F-4D97-AF65-F5344CB8AC3E}">
        <p14:creationId xmlns:p14="http://schemas.microsoft.com/office/powerpoint/2010/main" val="4261061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0" y="6324600"/>
            <a:ext cx="2133600" cy="365125"/>
          </a:xfrm>
          <a:prstGeom prst="rect">
            <a:avLst/>
          </a:prstGeom>
        </p:spPr>
        <p:txBody>
          <a:bodyPr/>
          <a:lstStyle/>
          <a:p>
            <a:fld id="{196D8B72-13AA-4AEA-8E96-0E1A46B4A470}" type="slidenum">
              <a:rPr lang="en-US" smtClean="0"/>
              <a:pPr/>
              <a:t>40</a:t>
            </a:fld>
            <a:endParaRPr lang="en-US"/>
          </a:p>
        </p:txBody>
      </p:sp>
      <p:pic>
        <p:nvPicPr>
          <p:cNvPr id="21507" name="Picture 2"/>
          <p:cNvPicPr>
            <a:picLocks noChangeAspect="1" noChangeArrowheads="1"/>
          </p:cNvPicPr>
          <p:nvPr/>
        </p:nvPicPr>
        <p:blipFill>
          <a:blip r:embed="rId3"/>
          <a:srcRect/>
          <a:stretch>
            <a:fillRect/>
          </a:stretch>
        </p:blipFill>
        <p:spPr bwMode="auto">
          <a:xfrm>
            <a:off x="990600" y="1600200"/>
            <a:ext cx="7543800" cy="3624263"/>
          </a:xfrm>
          <a:prstGeom prst="rect">
            <a:avLst/>
          </a:prstGeom>
          <a:noFill/>
          <a:ln w="9525">
            <a:noFill/>
            <a:round/>
            <a:headEnd/>
            <a:tailEnd/>
          </a:ln>
        </p:spPr>
      </p:pic>
      <p:cxnSp>
        <p:nvCxnSpPr>
          <p:cNvPr id="8" name="Straight Connector 7"/>
          <p:cNvCxnSpPr/>
          <p:nvPr/>
        </p:nvCxnSpPr>
        <p:spPr>
          <a:xfrm>
            <a:off x="609600" y="3048000"/>
            <a:ext cx="8077200" cy="1588"/>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7769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stretch>
            <a:fillRect/>
          </a:stretch>
        </p:blipFill>
        <p:spPr bwMode="auto">
          <a:xfrm>
            <a:off x="667728" y="342950"/>
            <a:ext cx="7808545" cy="6172100"/>
          </a:xfrm>
          <a:prstGeom prst="rect">
            <a:avLst/>
          </a:prstGeom>
          <a:noFill/>
          <a:ln w="9525">
            <a:noFill/>
            <a:miter lim="800000"/>
            <a:headEnd/>
            <a:tailEnd/>
          </a:ln>
        </p:spPr>
      </p:pic>
    </p:spTree>
    <p:extLst>
      <p:ext uri="{BB962C8B-B14F-4D97-AF65-F5344CB8AC3E}">
        <p14:creationId xmlns:p14="http://schemas.microsoft.com/office/powerpoint/2010/main" val="148161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tretch>
            <a:fillRect/>
          </a:stretch>
        </p:blipFill>
        <p:spPr bwMode="auto">
          <a:xfrm>
            <a:off x="844844" y="342940"/>
            <a:ext cx="7454313" cy="6172120"/>
          </a:xfrm>
          <a:prstGeom prst="rect">
            <a:avLst/>
          </a:prstGeom>
          <a:noFill/>
          <a:ln w="9525">
            <a:noFill/>
            <a:miter lim="800000"/>
            <a:headEnd/>
            <a:tailEnd/>
          </a:ln>
        </p:spPr>
      </p:pic>
    </p:spTree>
    <p:extLst>
      <p:ext uri="{BB962C8B-B14F-4D97-AF65-F5344CB8AC3E}">
        <p14:creationId xmlns:p14="http://schemas.microsoft.com/office/powerpoint/2010/main" val="2435708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hw\AppData\Local\Temp\Cat Drinking.jpg"/>
          <p:cNvPicPr>
            <a:picLocks noChangeAspect="1" noChangeArrowheads="1"/>
          </p:cNvPicPr>
          <p:nvPr/>
        </p:nvPicPr>
        <p:blipFill>
          <a:blip r:embed="rId2" cstate="print"/>
          <a:srcRect/>
          <a:stretch>
            <a:fillRect/>
          </a:stretch>
        </p:blipFill>
        <p:spPr bwMode="auto">
          <a:xfrm>
            <a:off x="2209800" y="308372"/>
            <a:ext cx="4724400" cy="6274594"/>
          </a:xfrm>
          <a:prstGeom prst="rect">
            <a:avLst/>
          </a:prstGeom>
          <a:noFill/>
        </p:spPr>
      </p:pic>
    </p:spTree>
    <p:extLst>
      <p:ext uri="{BB962C8B-B14F-4D97-AF65-F5344CB8AC3E}">
        <p14:creationId xmlns:p14="http://schemas.microsoft.com/office/powerpoint/2010/main" val="115632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tretch>
            <a:fillRect/>
          </a:stretch>
        </p:blipFill>
        <p:spPr bwMode="auto">
          <a:xfrm>
            <a:off x="457200" y="2233096"/>
            <a:ext cx="3120980" cy="2466913"/>
          </a:xfrm>
          <a:prstGeom prst="rect">
            <a:avLst/>
          </a:prstGeom>
          <a:noFill/>
          <a:ln w="9525">
            <a:noFill/>
            <a:miter lim="800000"/>
            <a:headEnd/>
            <a:tailEnd/>
          </a:ln>
        </p:spPr>
      </p:pic>
      <p:pic>
        <p:nvPicPr>
          <p:cNvPr id="4" name="Picture 2" descr="C:\Users\phw\AppData\Local\Temp\Cat Drinking.jpg"/>
          <p:cNvPicPr>
            <a:picLocks noChangeAspect="1" noChangeArrowheads="1"/>
          </p:cNvPicPr>
          <p:nvPr/>
        </p:nvPicPr>
        <p:blipFill>
          <a:blip r:embed="rId3" cstate="print"/>
          <a:srcRect/>
          <a:stretch>
            <a:fillRect/>
          </a:stretch>
        </p:blipFill>
        <p:spPr bwMode="auto">
          <a:xfrm>
            <a:off x="3663593" y="2209800"/>
            <a:ext cx="1874576" cy="2489672"/>
          </a:xfrm>
          <a:prstGeom prst="rect">
            <a:avLst/>
          </a:prstGeom>
          <a:noFill/>
        </p:spPr>
      </p:pic>
      <p:pic>
        <p:nvPicPr>
          <p:cNvPr id="5" name="Picture 3"/>
          <p:cNvPicPr>
            <a:picLocks noChangeAspect="1" noChangeArrowheads="1"/>
          </p:cNvPicPr>
          <p:nvPr/>
        </p:nvPicPr>
        <p:blipFill>
          <a:blip r:embed="rId4" cstate="print"/>
          <a:stretch>
            <a:fillRect/>
          </a:stretch>
        </p:blipFill>
        <p:spPr bwMode="auto">
          <a:xfrm>
            <a:off x="5867400" y="2209800"/>
            <a:ext cx="3023171" cy="2503165"/>
          </a:xfrm>
          <a:prstGeom prst="rect">
            <a:avLst/>
          </a:prstGeom>
          <a:noFill/>
          <a:ln w="9525">
            <a:noFill/>
            <a:miter lim="800000"/>
            <a:headEnd/>
            <a:tailEnd/>
          </a:ln>
        </p:spPr>
      </p:pic>
      <p:sp>
        <p:nvSpPr>
          <p:cNvPr id="7" name="Rectangle 6"/>
          <p:cNvSpPr/>
          <p:nvPr/>
        </p:nvSpPr>
        <p:spPr bwMode="auto">
          <a:xfrm>
            <a:off x="381000" y="1752600"/>
            <a:ext cx="5334000" cy="3581400"/>
          </a:xfrm>
          <a:prstGeom prst="rect">
            <a:avLst/>
          </a:prstGeom>
          <a:noFill/>
          <a:ln w="317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sp>
        <p:nvSpPr>
          <p:cNvPr id="8" name="Rectangle 7"/>
          <p:cNvSpPr/>
          <p:nvPr/>
        </p:nvSpPr>
        <p:spPr bwMode="auto">
          <a:xfrm>
            <a:off x="5715000" y="1752600"/>
            <a:ext cx="3276600" cy="3581400"/>
          </a:xfrm>
          <a:prstGeom prst="rect">
            <a:avLst/>
          </a:prstGeom>
          <a:noFill/>
          <a:ln w="317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Unicode MS" charset="0"/>
            </a:endParaRPr>
          </a:p>
        </p:txBody>
      </p:sp>
    </p:spTree>
    <p:extLst>
      <p:ext uri="{BB962C8B-B14F-4D97-AF65-F5344CB8AC3E}">
        <p14:creationId xmlns:p14="http://schemas.microsoft.com/office/powerpoint/2010/main" val="921214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0000"/>
                </a:solidFill>
              </a:rPr>
              <a:t>The Exotic Engineering </a:t>
            </a:r>
            <a:r>
              <a:rPr lang="en-US" dirty="0">
                <a:solidFill>
                  <a:srgbClr val="FF0000"/>
                </a:solidFill>
              </a:rPr>
              <a:t>H</a:t>
            </a:r>
            <a:r>
              <a:rPr lang="en-US" dirty="0" smtClean="0">
                <a:solidFill>
                  <a:srgbClr val="FF0000"/>
                </a:solidFill>
              </a:rPr>
              <a:t>ypothesis</a:t>
            </a:r>
            <a:endParaRPr lang="en-US" dirty="0"/>
          </a:p>
        </p:txBody>
      </p:sp>
      <p:grpSp>
        <p:nvGrpSpPr>
          <p:cNvPr id="28" name="Group 27"/>
          <p:cNvGrpSpPr/>
          <p:nvPr/>
        </p:nvGrpSpPr>
        <p:grpSpPr>
          <a:xfrm>
            <a:off x="1278563" y="1371600"/>
            <a:ext cx="6305993" cy="430922"/>
            <a:chOff x="439479" y="3124200"/>
            <a:chExt cx="8000114" cy="546690"/>
          </a:xfrm>
        </p:grpSpPr>
        <p:sp>
          <p:nvSpPr>
            <p:cNvPr id="5" name="Rectangle 4"/>
            <p:cNvSpPr/>
            <p:nvPr/>
          </p:nvSpPr>
          <p:spPr>
            <a:xfrm>
              <a:off x="801872" y="3124200"/>
              <a:ext cx="10668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Parser</a:t>
              </a:r>
              <a:endParaRPr lang="en-US" sz="1200" dirty="0">
                <a:solidFill>
                  <a:srgbClr val="000000"/>
                </a:solidFill>
              </a:endParaRPr>
            </a:p>
          </p:txBody>
        </p:sp>
        <p:sp>
          <p:nvSpPr>
            <p:cNvPr id="6" name="Rectangle 5"/>
            <p:cNvSpPr/>
            <p:nvPr/>
          </p:nvSpPr>
          <p:spPr>
            <a:xfrm>
              <a:off x="2228407" y="3137490"/>
              <a:ext cx="1752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Semantic analyzer</a:t>
              </a:r>
              <a:endParaRPr lang="en-US" sz="1200" dirty="0">
                <a:solidFill>
                  <a:srgbClr val="000000"/>
                </a:solidFill>
              </a:endParaRPr>
            </a:p>
          </p:txBody>
        </p:sp>
        <p:sp>
          <p:nvSpPr>
            <p:cNvPr id="7" name="Rectangle 6"/>
            <p:cNvSpPr/>
            <p:nvPr/>
          </p:nvSpPr>
          <p:spPr>
            <a:xfrm>
              <a:off x="4343400" y="3124200"/>
              <a:ext cx="22098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Commonsense rules</a:t>
              </a:r>
              <a:endParaRPr lang="en-US" sz="1200" dirty="0">
                <a:solidFill>
                  <a:srgbClr val="000000"/>
                </a:solidFill>
              </a:endParaRPr>
            </a:p>
          </p:txBody>
        </p:sp>
        <p:sp>
          <p:nvSpPr>
            <p:cNvPr id="8" name="Rectangle 7"/>
            <p:cNvSpPr/>
            <p:nvPr/>
          </p:nvSpPr>
          <p:spPr>
            <a:xfrm>
              <a:off x="6915593" y="3124200"/>
              <a:ext cx="15240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Concept patterns</a:t>
              </a:r>
              <a:endParaRPr lang="en-US" sz="1200" dirty="0">
                <a:solidFill>
                  <a:srgbClr val="000000"/>
                </a:solidFill>
              </a:endParaRPr>
            </a:p>
          </p:txBody>
        </p:sp>
        <p:cxnSp>
          <p:nvCxnSpPr>
            <p:cNvPr id="9" name="Straight Arrow Connector 8"/>
            <p:cNvCxnSpPr>
              <a:endCxn id="5" idx="1"/>
            </p:cNvCxnSpPr>
            <p:nvPr/>
          </p:nvCxnSpPr>
          <p:spPr>
            <a:xfrm>
              <a:off x="439479" y="3390900"/>
              <a:ext cx="3623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68672" y="3404190"/>
              <a:ext cx="3623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81007" y="3409505"/>
              <a:ext cx="3623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53200" y="3390900"/>
              <a:ext cx="3623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9" name="Down Arrow 28"/>
          <p:cNvSpPr/>
          <p:nvPr/>
        </p:nvSpPr>
        <p:spPr>
          <a:xfrm>
            <a:off x="4062236" y="2034363"/>
            <a:ext cx="42746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srgbClr val="FFFFFF"/>
              </a:solidFill>
            </a:endParaRPr>
          </a:p>
        </p:txBody>
      </p:sp>
      <p:grpSp>
        <p:nvGrpSpPr>
          <p:cNvPr id="118" name="Group 117"/>
          <p:cNvGrpSpPr/>
          <p:nvPr/>
        </p:nvGrpSpPr>
        <p:grpSpPr>
          <a:xfrm>
            <a:off x="1676400" y="3012667"/>
            <a:ext cx="5486400" cy="2702333"/>
            <a:chOff x="1676400" y="3012667"/>
            <a:chExt cx="5486400" cy="2702333"/>
          </a:xfrm>
        </p:grpSpPr>
        <p:cxnSp>
          <p:nvCxnSpPr>
            <p:cNvPr id="4" name="Straight Connector 3"/>
            <p:cNvCxnSpPr/>
            <p:nvPr/>
          </p:nvCxnSpPr>
          <p:spPr bwMode="auto">
            <a:xfrm flipH="1" flipV="1">
              <a:off x="2514600" y="3455330"/>
              <a:ext cx="33333" cy="218907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3048000" y="4374460"/>
              <a:ext cx="762000" cy="65474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4355781" y="3012667"/>
              <a:ext cx="1206819" cy="137008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H="1">
              <a:off x="4489703" y="3204658"/>
              <a:ext cx="1072897" cy="9778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4062236" y="3559935"/>
              <a:ext cx="213733" cy="69843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a:off x="4396665" y="3882481"/>
              <a:ext cx="989330" cy="299989"/>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flipH="1">
              <a:off x="2764795" y="3656569"/>
              <a:ext cx="664205" cy="144883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V="1">
              <a:off x="2690759" y="5005286"/>
              <a:ext cx="1379371" cy="68695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3505200" y="3656569"/>
              <a:ext cx="557036" cy="129643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V="1">
              <a:off x="6019800" y="3137365"/>
              <a:ext cx="128468" cy="61456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flipH="1">
              <a:off x="5853433" y="5147957"/>
              <a:ext cx="187385" cy="41464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H="1" flipV="1">
              <a:off x="4096152" y="3782862"/>
              <a:ext cx="1389319" cy="54727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6019800" y="4450364"/>
              <a:ext cx="220656" cy="5026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H="1" flipV="1">
              <a:off x="4959190" y="4953000"/>
              <a:ext cx="121301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H="1">
              <a:off x="2167712" y="4953000"/>
              <a:ext cx="4113241" cy="7620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flipV="1">
              <a:off x="2764795" y="5644404"/>
              <a:ext cx="1511174" cy="7059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4275969" y="5105400"/>
              <a:ext cx="82592" cy="4572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4224332" y="3642217"/>
              <a:ext cx="576268" cy="192038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a:off x="2590800" y="3137365"/>
              <a:ext cx="1192918" cy="189183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6781800" y="3276600"/>
              <a:ext cx="381000" cy="110615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1953256" y="5005286"/>
              <a:ext cx="114942" cy="6391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flipH="1">
              <a:off x="2209800" y="4182470"/>
              <a:ext cx="76200" cy="92293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flipH="1">
              <a:off x="1676400" y="3356782"/>
              <a:ext cx="76200" cy="7523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4396665" y="4335784"/>
              <a:ext cx="571625" cy="4209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a:off x="6019800" y="4304784"/>
              <a:ext cx="7620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a:off x="2764795" y="4190762"/>
              <a:ext cx="1448161" cy="137183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flipH="1">
              <a:off x="4212956" y="3075016"/>
              <a:ext cx="63013" cy="484919"/>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flipV="1">
              <a:off x="2549692" y="3063352"/>
              <a:ext cx="2487848" cy="28543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a:off x="1953256" y="3559935"/>
              <a:ext cx="214456" cy="2084469"/>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flipH="1">
              <a:off x="1714500" y="4109118"/>
              <a:ext cx="114300" cy="92008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flipH="1">
              <a:off x="4908200" y="4450364"/>
              <a:ext cx="197200" cy="42631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5252643" y="4450364"/>
              <a:ext cx="418549" cy="119404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a:off x="4008719" y="3455330"/>
              <a:ext cx="1706281" cy="38015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flipV="1">
              <a:off x="4224332" y="3317475"/>
              <a:ext cx="1341363" cy="163552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flipV="1">
              <a:off x="6400800" y="3204658"/>
              <a:ext cx="221123" cy="180062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grpSp>
        <p:nvGrpSpPr>
          <p:cNvPr id="13" name="Group 12"/>
          <p:cNvGrpSpPr/>
          <p:nvPr/>
        </p:nvGrpSpPr>
        <p:grpSpPr>
          <a:xfrm>
            <a:off x="1278563" y="2850337"/>
            <a:ext cx="6189918" cy="3064832"/>
            <a:chOff x="1066800" y="838200"/>
            <a:chExt cx="7109637" cy="4257453"/>
          </a:xfrm>
          <a:solidFill>
            <a:schemeClr val="bg1"/>
          </a:solidFill>
        </p:grpSpPr>
        <p:sp>
          <p:nvSpPr>
            <p:cNvPr id="14" name="Rectangle 13"/>
            <p:cNvSpPr/>
            <p:nvPr/>
          </p:nvSpPr>
          <p:spPr>
            <a:xfrm>
              <a:off x="1734879" y="4562253"/>
              <a:ext cx="10668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Parser</a:t>
              </a:r>
              <a:endParaRPr lang="en-US" sz="1200" dirty="0">
                <a:solidFill>
                  <a:srgbClr val="000000"/>
                </a:solidFill>
              </a:endParaRPr>
            </a:p>
          </p:txBody>
        </p:sp>
        <p:sp>
          <p:nvSpPr>
            <p:cNvPr id="15" name="Rectangle 14"/>
            <p:cNvSpPr/>
            <p:nvPr/>
          </p:nvSpPr>
          <p:spPr>
            <a:xfrm>
              <a:off x="3771900" y="3607981"/>
              <a:ext cx="17526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Semantic analyzer</a:t>
              </a:r>
              <a:endParaRPr lang="en-US" sz="1200" dirty="0">
                <a:solidFill>
                  <a:srgbClr val="000000"/>
                </a:solidFill>
              </a:endParaRPr>
            </a:p>
          </p:txBody>
        </p:sp>
        <p:sp>
          <p:nvSpPr>
            <p:cNvPr id="16" name="Rectangle 15"/>
            <p:cNvSpPr/>
            <p:nvPr/>
          </p:nvSpPr>
          <p:spPr>
            <a:xfrm>
              <a:off x="3590261" y="839972"/>
              <a:ext cx="13716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Perceptual imaginer</a:t>
              </a:r>
              <a:endParaRPr lang="en-US" sz="1200" dirty="0">
                <a:solidFill>
                  <a:srgbClr val="000000"/>
                </a:solidFill>
              </a:endParaRPr>
            </a:p>
          </p:txBody>
        </p:sp>
        <p:sp>
          <p:nvSpPr>
            <p:cNvPr id="17" name="Rectangle 16"/>
            <p:cNvSpPr/>
            <p:nvPr/>
          </p:nvSpPr>
          <p:spPr>
            <a:xfrm>
              <a:off x="4085560" y="4495800"/>
              <a:ext cx="27432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Perception</a:t>
              </a:r>
            </a:p>
            <a:p>
              <a:pPr algn="ctr" defTabSz="914400" fontAlgn="auto" hangingPunct="1">
                <a:lnSpc>
                  <a:spcPct val="100000"/>
                </a:lnSpc>
                <a:spcBef>
                  <a:spcPts val="0"/>
                </a:spcBef>
                <a:spcAft>
                  <a:spcPts val="0"/>
                </a:spcAft>
                <a:buClrTx/>
                <a:buSzTx/>
                <a:buFontTx/>
                <a:buNone/>
              </a:pPr>
              <a:r>
                <a:rPr lang="en-US" sz="1200" dirty="0">
                  <a:solidFill>
                    <a:srgbClr val="000000"/>
                  </a:solidFill>
                </a:rPr>
                <a:t>b</a:t>
              </a:r>
              <a:r>
                <a:rPr lang="en-US" sz="1200" dirty="0" smtClean="0">
                  <a:solidFill>
                    <a:srgbClr val="000000"/>
                  </a:solidFill>
                </a:rPr>
                <a:t>ased disambiguation</a:t>
              </a:r>
              <a:endParaRPr lang="en-US" sz="1200" dirty="0">
                <a:solidFill>
                  <a:srgbClr val="000000"/>
                </a:solidFill>
              </a:endParaRPr>
            </a:p>
          </p:txBody>
        </p:sp>
        <p:sp>
          <p:nvSpPr>
            <p:cNvPr id="18" name="Rectangle 17"/>
            <p:cNvSpPr/>
            <p:nvPr/>
          </p:nvSpPr>
          <p:spPr>
            <a:xfrm>
              <a:off x="1066800" y="1188188"/>
              <a:ext cx="1600200" cy="7930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Reference stories and story themes</a:t>
              </a:r>
              <a:endParaRPr lang="en-US" sz="1200" dirty="0">
                <a:solidFill>
                  <a:srgbClr val="000000"/>
                </a:solidFill>
              </a:endParaRPr>
            </a:p>
          </p:txBody>
        </p:sp>
        <p:sp>
          <p:nvSpPr>
            <p:cNvPr id="19" name="Rectangle 18"/>
            <p:cNvSpPr/>
            <p:nvPr/>
          </p:nvSpPr>
          <p:spPr>
            <a:xfrm>
              <a:off x="1125279" y="3607981"/>
              <a:ext cx="22098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Commonsense rules</a:t>
              </a:r>
              <a:endParaRPr lang="en-US" sz="1200" dirty="0">
                <a:solidFill>
                  <a:srgbClr val="000000"/>
                </a:solidFill>
              </a:endParaRPr>
            </a:p>
          </p:txBody>
        </p:sp>
        <p:sp>
          <p:nvSpPr>
            <p:cNvPr id="20" name="Rectangle 19"/>
            <p:cNvSpPr/>
            <p:nvPr/>
          </p:nvSpPr>
          <p:spPr>
            <a:xfrm>
              <a:off x="6335233" y="3607981"/>
              <a:ext cx="15240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Concept patterns</a:t>
              </a:r>
              <a:endParaRPr lang="en-US" sz="1200" dirty="0">
                <a:solidFill>
                  <a:srgbClr val="000000"/>
                </a:solidFill>
              </a:endParaRPr>
            </a:p>
          </p:txBody>
        </p:sp>
        <p:sp>
          <p:nvSpPr>
            <p:cNvPr id="21" name="Rectangle 20"/>
            <p:cNvSpPr/>
            <p:nvPr/>
          </p:nvSpPr>
          <p:spPr>
            <a:xfrm>
              <a:off x="6957237" y="2743200"/>
              <a:ext cx="12192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Model of I</a:t>
              </a:r>
              <a:endParaRPr lang="en-US" sz="1200" dirty="0">
                <a:solidFill>
                  <a:srgbClr val="000000"/>
                </a:solidFill>
              </a:endParaRPr>
            </a:p>
          </p:txBody>
        </p:sp>
        <p:sp>
          <p:nvSpPr>
            <p:cNvPr id="22" name="Rectangle 21"/>
            <p:cNvSpPr/>
            <p:nvPr/>
          </p:nvSpPr>
          <p:spPr>
            <a:xfrm>
              <a:off x="1176670" y="2362200"/>
              <a:ext cx="160906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Models of participants</a:t>
              </a:r>
              <a:endParaRPr lang="en-US" sz="1200" dirty="0">
                <a:solidFill>
                  <a:srgbClr val="000000"/>
                </a:solidFill>
              </a:endParaRPr>
            </a:p>
          </p:txBody>
        </p:sp>
        <p:sp>
          <p:nvSpPr>
            <p:cNvPr id="23" name="Rectangle 22"/>
            <p:cNvSpPr/>
            <p:nvPr/>
          </p:nvSpPr>
          <p:spPr>
            <a:xfrm>
              <a:off x="3352800" y="2570421"/>
              <a:ext cx="14478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Model of listener</a:t>
              </a:r>
              <a:endParaRPr lang="en-US" sz="1200" dirty="0">
                <a:solidFill>
                  <a:srgbClr val="000000"/>
                </a:solidFill>
              </a:endParaRPr>
            </a:p>
          </p:txBody>
        </p:sp>
        <p:sp>
          <p:nvSpPr>
            <p:cNvPr id="24" name="Rectangle 23"/>
            <p:cNvSpPr/>
            <p:nvPr/>
          </p:nvSpPr>
          <p:spPr>
            <a:xfrm>
              <a:off x="5715000" y="1982972"/>
              <a:ext cx="10668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Model of teller</a:t>
              </a:r>
            </a:p>
          </p:txBody>
        </p:sp>
        <p:sp>
          <p:nvSpPr>
            <p:cNvPr id="25" name="Rectangle 24"/>
            <p:cNvSpPr/>
            <p:nvPr/>
          </p:nvSpPr>
          <p:spPr>
            <a:xfrm>
              <a:off x="5257800" y="838200"/>
              <a:ext cx="2895600" cy="88338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Biases from culture, morals, religion, experience, friends, family, education</a:t>
              </a:r>
              <a:endParaRPr lang="en-US" sz="1200" dirty="0">
                <a:solidFill>
                  <a:srgbClr val="000000"/>
                </a:solidFill>
              </a:endParaRPr>
            </a:p>
          </p:txBody>
        </p:sp>
        <p:sp>
          <p:nvSpPr>
            <p:cNvPr id="26" name="Rectangle 25"/>
            <p:cNvSpPr/>
            <p:nvPr/>
          </p:nvSpPr>
          <p:spPr>
            <a:xfrm>
              <a:off x="3125972" y="1600200"/>
              <a:ext cx="13716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Story</a:t>
              </a:r>
            </a:p>
            <a:p>
              <a:pPr algn="ctr" defTabSz="914400" fontAlgn="auto" hangingPunct="1">
                <a:lnSpc>
                  <a:spcPct val="100000"/>
                </a:lnSpc>
                <a:spcBef>
                  <a:spcPts val="0"/>
                </a:spcBef>
                <a:spcAft>
                  <a:spcPts val="0"/>
                </a:spcAft>
                <a:buClrTx/>
                <a:buSzTx/>
                <a:buFontTx/>
                <a:buNone/>
              </a:pPr>
              <a:r>
                <a:rPr lang="en-US" sz="1200" dirty="0" smtClean="0">
                  <a:solidFill>
                    <a:srgbClr val="000000"/>
                  </a:solidFill>
                </a:rPr>
                <a:t>imaginer</a:t>
              </a:r>
              <a:endParaRPr lang="en-US" sz="1200" dirty="0">
                <a:solidFill>
                  <a:srgbClr val="000000"/>
                </a:solidFill>
              </a:endParaRPr>
            </a:p>
          </p:txBody>
        </p:sp>
        <p:sp>
          <p:nvSpPr>
            <p:cNvPr id="27" name="Rectangle 26"/>
            <p:cNvSpPr/>
            <p:nvPr/>
          </p:nvSpPr>
          <p:spPr>
            <a:xfrm>
              <a:off x="5181600" y="2731681"/>
              <a:ext cx="13716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lnSpc>
                  <a:spcPct val="100000"/>
                </a:lnSpc>
                <a:spcBef>
                  <a:spcPts val="0"/>
                </a:spcBef>
                <a:spcAft>
                  <a:spcPts val="0"/>
                </a:spcAft>
                <a:buClrTx/>
                <a:buSzTx/>
                <a:buFontTx/>
                <a:buNone/>
              </a:pPr>
              <a:r>
                <a:rPr lang="en-US" sz="1200" dirty="0" smtClean="0">
                  <a:solidFill>
                    <a:srgbClr val="000000"/>
                  </a:solidFill>
                </a:rPr>
                <a:t>Generator</a:t>
              </a:r>
              <a:endParaRPr lang="en-US" sz="1200" dirty="0">
                <a:solidFill>
                  <a:srgbClr val="000000"/>
                </a:solidFill>
              </a:endParaRPr>
            </a:p>
          </p:txBody>
        </p:sp>
      </p:grpSp>
    </p:spTree>
    <p:extLst>
      <p:ext uri="{BB962C8B-B14F-4D97-AF65-F5344CB8AC3E}">
        <p14:creationId xmlns:p14="http://schemas.microsoft.com/office/powerpoint/2010/main" val="1948024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81000"/>
            <a:ext cx="87233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24431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Vision</a:t>
            </a:r>
            <a:endParaRPr lang="en-US" dirty="0"/>
          </a:p>
        </p:txBody>
      </p:sp>
      <p:sp>
        <p:nvSpPr>
          <p:cNvPr id="5" name="Content Placeholder 4"/>
          <p:cNvSpPr>
            <a:spLocks noGrp="1"/>
          </p:cNvSpPr>
          <p:nvPr>
            <p:ph idx="1"/>
          </p:nvPr>
        </p:nvSpPr>
        <p:spPr>
          <a:xfrm>
            <a:off x="457200" y="1600200"/>
            <a:ext cx="8304213" cy="4910138"/>
          </a:xfrm>
        </p:spPr>
        <p:txBody>
          <a:bodyPr/>
          <a:lstStyle/>
          <a:p>
            <a:pPr marL="0" indent="0"/>
            <a:r>
              <a:rPr lang="en-US" sz="4400" dirty="0" smtClean="0"/>
              <a:t>The inner language hypothesis</a:t>
            </a:r>
          </a:p>
          <a:p>
            <a:pPr marL="0" indent="0"/>
            <a:r>
              <a:rPr lang="en-US" sz="4400" dirty="0" smtClean="0"/>
              <a:t>The strong story hypothesis</a:t>
            </a:r>
          </a:p>
          <a:p>
            <a:pPr marL="0" indent="0"/>
            <a:r>
              <a:rPr lang="en-US" sz="4400" dirty="0" smtClean="0"/>
              <a:t>The social animal hypothesis</a:t>
            </a:r>
          </a:p>
          <a:p>
            <a:pPr marL="0" indent="0"/>
            <a:r>
              <a:rPr lang="en-US" sz="4400" dirty="0" smtClean="0"/>
              <a:t>The directed perception hypothesis</a:t>
            </a:r>
          </a:p>
          <a:p>
            <a:pPr marL="0" indent="0"/>
            <a:r>
              <a:rPr lang="en-US" sz="4400" dirty="0" smtClean="0"/>
              <a:t>The exotic engineering hypothesis</a:t>
            </a:r>
          </a:p>
          <a:p>
            <a:endParaRPr lang="en-US" sz="4400" dirty="0"/>
          </a:p>
        </p:txBody>
      </p:sp>
    </p:spTree>
    <p:extLst>
      <p:ext uri="{BB962C8B-B14F-4D97-AF65-F5344CB8AC3E}">
        <p14:creationId xmlns:p14="http://schemas.microsoft.com/office/powerpoint/2010/main" val="224863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If you want to be smarter…</a:t>
            </a:r>
            <a:endParaRPr lang="en-US" dirty="0"/>
          </a:p>
        </p:txBody>
      </p:sp>
      <p:sp>
        <p:nvSpPr>
          <p:cNvPr id="4" name="Content Placeholder 3"/>
          <p:cNvSpPr>
            <a:spLocks noGrp="1"/>
          </p:cNvSpPr>
          <p:nvPr>
            <p:ph idx="1"/>
          </p:nvPr>
        </p:nvSpPr>
        <p:spPr/>
        <p:txBody>
          <a:bodyPr/>
          <a:lstStyle/>
          <a:p>
            <a:r>
              <a:rPr lang="en-US" sz="3600" dirty="0"/>
              <a:t>Tell </a:t>
            </a:r>
            <a:r>
              <a:rPr lang="en-US" sz="3600" dirty="0" smtClean="0"/>
              <a:t>yourself stories</a:t>
            </a:r>
            <a:endParaRPr lang="en-US" sz="3600" dirty="0"/>
          </a:p>
          <a:p>
            <a:r>
              <a:rPr lang="en-US" sz="3600" dirty="0" smtClean="0"/>
              <a:t>Draw pictures</a:t>
            </a:r>
          </a:p>
          <a:p>
            <a:r>
              <a:rPr lang="en-US" sz="3600" dirty="0" smtClean="0"/>
              <a:t>Talk to somebody</a:t>
            </a:r>
          </a:p>
          <a:p>
            <a:r>
              <a:rPr lang="en-US" dirty="0"/>
              <a:t>Take notes</a:t>
            </a:r>
          </a:p>
          <a:p>
            <a:endParaRPr lang="en-US" dirty="0" smtClean="0"/>
          </a:p>
        </p:txBody>
      </p:sp>
    </p:spTree>
    <p:extLst>
      <p:ext uri="{BB962C8B-B14F-4D97-AF65-F5344CB8AC3E}">
        <p14:creationId xmlns:p14="http://schemas.microsoft.com/office/powerpoint/2010/main" val="34328728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to come</a:t>
            </a:r>
            <a:endParaRPr lang="en-US" dirty="0"/>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a:buFont typeface="Arial" pitchFamily="34" charset="0"/>
              <a:buChar char="•"/>
            </a:pPr>
            <a:r>
              <a:rPr lang="en-US" dirty="0" smtClean="0"/>
              <a:t>Understanding ourselves</a:t>
            </a:r>
          </a:p>
          <a:p>
            <a:pPr>
              <a:buFont typeface="Arial" pitchFamily="34" charset="0"/>
              <a:buChar char="•"/>
            </a:pPr>
            <a:r>
              <a:rPr lang="en-US" dirty="0" smtClean="0"/>
              <a:t>Understanding each other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Content Placeholder 9" descr="slagle.tif"/>
          <p:cNvPicPr>
            <a:picLocks noGrp="1" noChangeAspect="1"/>
          </p:cNvPicPr>
          <p:nvPr>
            <p:ph idx="4294967295"/>
          </p:nvPr>
        </p:nvPicPr>
        <p:blipFill>
          <a:blip r:embed="rId3" cstate="print"/>
          <a:stretch>
            <a:fillRect/>
          </a:stretch>
        </p:blipFill>
        <p:spPr>
          <a:xfrm>
            <a:off x="609600" y="1066800"/>
            <a:ext cx="7772400" cy="4048125"/>
          </a:xfrm>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rotWithShape="1">
          <a:blip r:embed="rId2" cstate="print"/>
          <a:srcRect l="7137" r="9264" b="36652"/>
          <a:stretch/>
        </p:blipFill>
        <p:spPr bwMode="auto">
          <a:xfrm>
            <a:off x="1894113" y="3505200"/>
            <a:ext cx="2360981" cy="2743200"/>
          </a:xfrm>
          <a:prstGeom prst="rect">
            <a:avLst/>
          </a:prstGeom>
          <a:noFill/>
          <a:ln w="9525">
            <a:noFill/>
            <a:miter lim="800000"/>
            <a:headEnd/>
            <a:tailEnd/>
          </a:ln>
        </p:spPr>
      </p:pic>
      <p:pic>
        <p:nvPicPr>
          <p:cNvPr id="6" name="Picture 5"/>
          <p:cNvPicPr>
            <a:picLocks noChangeAspect="1" noChangeArrowheads="1"/>
          </p:cNvPicPr>
          <p:nvPr/>
        </p:nvPicPr>
        <p:blipFill rotWithShape="1">
          <a:blip r:embed="rId3" cstate="print"/>
          <a:srcRect l="7615" t="2450" b="21065"/>
          <a:stretch/>
        </p:blipFill>
        <p:spPr bwMode="auto">
          <a:xfrm>
            <a:off x="1894113" y="250371"/>
            <a:ext cx="2208989" cy="2743200"/>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rotWithShape="1">
          <a:blip r:embed="rId4" cstate="print"/>
          <a:srcRect l="19214" r="8836" b="32953"/>
          <a:stretch/>
        </p:blipFill>
        <p:spPr bwMode="auto">
          <a:xfrm>
            <a:off x="5159829" y="250371"/>
            <a:ext cx="2133741" cy="2743200"/>
          </a:xfrm>
          <a:prstGeom prst="rect">
            <a:avLst/>
          </a:prstGeom>
          <a:noFill/>
          <a:ln w="9525">
            <a:noFill/>
            <a:miter lim="800000"/>
            <a:headEnd/>
            <a:tailEnd/>
          </a:ln>
        </p:spPr>
      </p:pic>
      <p:pic>
        <p:nvPicPr>
          <p:cNvPr id="8" name="Picture 4"/>
          <p:cNvPicPr>
            <a:picLocks noChangeAspect="1" noChangeArrowheads="1"/>
          </p:cNvPicPr>
          <p:nvPr/>
        </p:nvPicPr>
        <p:blipFill rotWithShape="1">
          <a:blip r:embed="rId5" cstate="print"/>
          <a:srcRect l="14652" t="593" b="23291"/>
          <a:stretch/>
        </p:blipFill>
        <p:spPr bwMode="auto">
          <a:xfrm>
            <a:off x="5002347" y="3505200"/>
            <a:ext cx="2291223" cy="2743200"/>
          </a:xfrm>
          <a:prstGeom prst="rect">
            <a:avLst/>
          </a:prstGeom>
          <a:noFill/>
          <a:ln w="9525">
            <a:noFill/>
            <a:miter lim="800000"/>
            <a:headEnd/>
            <a:tailEnd/>
          </a:ln>
        </p:spPr>
      </p:pic>
      <p:sp>
        <p:nvSpPr>
          <p:cNvPr id="77830" name="AutoShape 6" descr="data:image/jpg;base64,/9j/4AAQSkZJRgABAQAAAQABAAD/2wBDAAkGBwgHBgkIBwgKCgkLDRYPDQwMDRsUFRAWIB0iIiAdHx8kKDQsJCYxJx8fLT0tMTU3Ojo6Iys/RD84QzQ5Ojf/2wBDAQoKCg0MDRoPDxo3JR8lNzc3Nzc3Nzc3Nzc3Nzc3Nzc3Nzc3Nzc3Nzc3Nzc3Nzc3Nzc3Nzc3Nzc3Nzc3Nzc3Nzf/wAARCADEAJgDASIAAhEBAxEB/8QAHAAAAQUBAQEAAAAAAAAAAAAABAABAgMFBgcI/8QAPBAAAgEDAgQEAwYEBQQDAAAAAQIDAAQREiEFMUFREyJhgQYycRRCkaGxwQcjUtEzYnLh8BUWJENTkrL/xAAZAQADAQEBAAAAAAAAAAAAAAAAAQIDBAX/xAAgEQADAQACAgMBAQAAAAAAAAAAAQIRAyESMSJBUQRC/9oADAMBAAIRAxEAPwDzNYxLESBgjmPXrRXD2DDDfMm1BW8rRuS3fS4/Q0QCILpX+4+x965ydB+MRYuxJ0cZ96DQAjbJPLFbHE0MltkfMhzWONmDdDTGSjGNj91sVde3El1NrlxqCBcjrgVWw857MM1dNEpto5V6tg/hSAFC8v8AMKIniQWkE0bbnysuORqgHYehq5PNZSJkZVsgUP2MexAa4IyeVDkYz6GrrWYwz61AJK8jVT7kn1pr2I6A3E10EMjZkVAFz2xyoS6dobYEnzSNn2FUicnwwGx5Rv2qridx48oA3VAFFKfbE0MzsYw56jOaHUl5FyeZzRd0AlnGNtR22qmyhMtxpBGQMjPWlqQwueVtQ0gAkc6rgt7q/uVtbWJpZH5IgyTVngsTqbbOwBru/wCHtqnD47ji0swg/lsqueYXG596c9gYf/bsljw57riMq28YGAAcsT2FYNwUcfy8kKeZ61q/EPHJuK3GoAfZQSIkPbv9ayIQzyBAmS3ICil+Ap+ykxJnIyp5+U0q2eFcKiuElku7lIYYW0lW2fPalQlqJdGXcqFYXCjKNs4FS0mSEpzKjY9x3pQE5eGbvgj9DTQ5hcxt80XL1WgC+GTxIPNzwVb61klMMyZ+XlWkV8OZ4xuky5U+tASbFX9jQxoWxhDA+ZTuKfJ8N0z5ThhUBs2Oh2qQ+7n/AEmgMH8phkB+YYIposfzAeq0Rw+wueJXUdpZRNLPKpAUenfsPWtuDgK2kjCdllkXY6Dlc/vQy5l16OftIZJJo2RGYDntRsnB5mJZQNJ3wTuK6KO3CbBdvQVYItt6zd4dC/m/TlpOH3gUDwtWBgaTQZs51dRJE4yeort/CUjlvmq3t8jI50ebG/5vxnK8SZdccEaaRGPNnqas4TpBkEgGmTy+o9a07zhKTZdDpk677E1mPbzQyxQKPOW29aWbHijnvjcezbsraOSbxLsgwW41uT97HIe9Dce4216v2aDyQ83C8j6VHjt6kUEfDbVtWk5mkH337fQVlxKNOeee3etJ+KSMl+lkUbaAd9IGR61v2tpHwWwXiF2M3U4/kxkbgd6A4TMkUim4QMFOQrdT0om/muOLi5kuWzPbnKr009hRVeHbK9mRczSy3LTDGqQ5I6ZpVU4ct5VJPPYUqnN7EO2XUN80sY6ffXvTuxeNZk3eMZ+q1HSYpAEO2SU9D1HvTq3huGQHQx2HY9RVBhJx4kOEO6+eM+nUUPIofUQPLINYHY9RV+fDfEfL54v3FRbAJwMj51+nUU2CAwCVH4f2p1UuwVASzEYA55zipsgWR0B2O4/ajeDpiYzkfJ8h/wAx/wCGk2XK8nh2fABHwawaC1x9pmX/AMmbmefyKf6R+Z9qaQB84G3pQVuzBAo5VoQBTGM9egrOr6xHo8XEkUqmwBB96mIzyxRaxjbY7damI9s40+ozWaN2kCrEDzpNCMkCjNAxtv1qrTg786onDPliOP1oS5thKhGSr48rdRWqV3OepoYoAxyKncZFQqWM41bV4rt1mX/D2+uetXLJBw5X0fzLh+vSMenrWtxy3YQNNGPMvP6VzlvH48+Ccqu59a1h6/JnmckeFYH2aeLh/lJ3K9Pat34bjtbjiMf/AFCV4LdMiSRFySvQfX1rERo4pCXJ0LuAOtSW+aZsxHRg7KOTVVSnPZnp0XEuLcN4ZJJHw21UlvlUnOkeppVzd/A0rpPCpbV5WA6GlTnm1dBi+wckSK2oY6OB909x6VDGdSyEDo/oejVZJzWWLDbf/YdvrUHwQrp5hjb1HUUgHAZ0KHaRDlfQimyCoKDl51H/AOhTdA6nOBz7r39qkcq+V+8dS/6uo96NGUzLgAg/KRg+nMVr2seiKNAMZ8x+prPULrAPycgf8p3H51tIhLsRv5qm30dH887Ro2cOsDJGPXatq2jBAUEfUCsuwXqelbdo22Mc9s1kekukTaP+lWPfO1SAIHyge+atzp1DO2e1VnJzj2NPBFEnmJ2G+KqkTALUVoPUY+tUTDIIpsWgErYfb86pbffrVsobO/eqmwDWTZphVMiyKysMgjBHcVxsi/Y3aNWy4JB9K7QVx3GU08UmVdstn2IrSOzz/wCqekwTWzAjO3U1dEVUgnp0FMQqEKnmK/M3SmTB5VsmcSNayuMMNWzN2pUOIpCkWBhugPOlXPUVvQMGY+CxzvG3PHT1FI+Rjk+Rjk46eo9Kc4QAE6ojyP8AT/tUP8PyNjQeR54/2roGSyVIXAwTkbdeo+hpKCQUB5+ZD6imA28Numw747fWn3Zf8wP5/wC9IYlIK5IwB+QP9jW/agliO56VhZBbV91xuP1rVilnWKOO3QtMwzqI9qWab8FeLZ0lpbkbgb1sQx4XOeRArjorji0MgMzxhR0Vs1tWfE0AZNeSxHtU1OHbN70brYBYk7UNNf2luuZXwANzirVdXt8jJAHzDeue4gYJdXiLk52HT3pJop610ET8fSQkWoZh/V0qVrfNPD/MXzZwOmazYJ7m0hR4oI1hkOFbAAO/Xmfxq1rq8bR49sxjfcFBuN9q0a+JlNfLNDZdwNJOk9aCl1A4x9DR8ERaBgNRPTOR+1CzpkHUDkVztHUnpRCxJxzxWbxPhUlzI8qHQ5GldXX/AJmteAeTTpzgg5BolkVwXGdWrbAztj9arPEycLk1M8+AUMQ2QinkeZPrVo/nTao4yNvlUZO1X8XhEXEpgMeY6xnkNW/960Ph1XiufFjQEj5i/LHr2q22lq9nkVPjTRkeMZIX0kjv3NKut4rwx7Hh0nFrO0hcykliNxH6gUqmbmu0yWcgGDZKj/UlRyAult425Ht6GnZCTqVskcj1H1qOSScjDHmvQ+oq9LHAIOhs6h8rdxUtW+vHowHT/nOoAgjQTtzVu1S1E5OPMNnHcd6YE/vae+4+tboSSGzjkjzraMFfesDHlwNyN1PcV2UASfhlmScN4Ck4P1oNuBbYJa8P+02qFyxuMkkNnSR+2KU9kbZ1QkFyc5Xp6fStS0lEK4GSajp+0Xa6tsbnFJ22sOyeL5aFwJOlufPnpiqxYvLGVC6hnODWkiDwRjcClEwRwUOe4qWjffwazt4VjCsgBHPIqVx4KjCkE9MDNSkQk7Eqe+aqCspy51etPXmEqPshHrCkk4FZ90wySPxoy4nABXl2rNmLM++wqKZrM4PESi6hkHP4ikw8B/EU5MnRe/eiI4wkWokgtnepwRxkO6uSy5AXtVZ0Z743px/xTj/qeQuCEBI7fWh7KO8cp4LYQNltR0rUeJSyT8Rn8MswLkb9frTfY7iXCJKCCNyWwFql+Hk8r8rbO54dczPb/Zftca28vlfQNQHcb0q5fh0kfD1Ft9uV2kOCqDIX3pVw3/PSr44kZmAsmkjNXArIMe/0oXfsD9KQbB22Nd7X4MlNIU2ZN8746+tTViwBU+Ycj3HanSUN5ZBn60R4AZAYjn06/wDPWk6SGQQqwBU4HNfQ9q6ZXC2Vg6BgrQ6cHuGORXLYK5PcYb+9dJbSePwC3YnzQTshOOh3BoXpm3BWWaVtuoO2aKsNImbWPm5etBWDDSQ3Wr3gmmCtG3hjVkNjlUz2z0apStN2aaFI0LHSnoNzQwuYLhA9uckEDkQc+9NbW7FEEx1lsHXy+u1XR2cUUhlKhm5bHqP0q/FkLlSLirxlde4I2NVznJxRrRsykfOo6+negphyJzjkc1NJouORMBkU69j7ULMCHG21Hyrk46UK6ebGcYrI2CWUPGBjkuax7/iC8OaYtuwXUNI2OeldBCgKqcE6Vzt1Ncz8RwqWKqNynI962S+OnLVPXhyXiOzM5bBY5PY0bAkSkiVg+RjJOAKzsnYk5PTAoi0I8RtceQR5W6iho8phSWVparqnuGfV8qRr+9KrAzPH4UkeVPIltxSqVf6g1GL7U2R3/GrMY++hpFc9UrQZXmrIZ2Q9celRMXbHsaiUI6n3FDSYGiskdwuGwH6MK1+Ck/Y7uyIwxAlj9SOf61y6Mybj8q1eGcQME8b89J5H8xWfi5ZUvHp1vBollDOfMFXZB1+tF3t+lt5QPD9Mj8qo4LpheUK3kkACnup5UPNaxzXbOUDNknzHNUniO7q3powcSjYqwmUHBDEnc0SvE7dc6VdyeZUdetAQIFZVFuDhc9K0gpChdGMjIzyFPs2yMKouMKW06LgKM76DyrTgQXds7IwZMZG+4+ooHwlUDxGXIO4o2wEUM5WMaRIMEDvTl70zKlnaAJo2R+XL9qHcEsMDBrfaNZkcvjsPyoKK0UTEN7DnipfF8ujVc3xKW1W8aqDpYLmua4kWllZ3OT+ldJxaTTM++F5fWucvDkkZ3J5/rTrroUre2ZK/C/E2fEQt0DbqWmUZz6Vm8Z4VxDhFyLfiMbQyEal3yrDuCOYr1v8Ah98MPcleKcSDeHnNvE3X/Mf2rS/in8Ltx3gGq0j1XtpmSEdXH3k9xv8AUetdC4dnTy7xVh4nb3FxdARRxozqM5J3IpVmRzSW0iOmpZEbG4xg9QaVctcdb0SWYPdR704H+cUw3+Vc1IA9dIqhi0/5z+FR0kfeP4VIrn759hTFAOZb3NAEDnuPwpKSDv8AlSOgdfzqBK9GPtTwDuvhO7jubP7MW0ypspJ3K8z+H71omNjISqnTnBZuvoBXEfDl79i4kkpZtGcMAmSR1FemRiJ5EycrnIHetFKaNYtohBGpgZn2IBwCeQxj/ejnYS2yqp3UDf171SdBRhgDAGR3G37U8aqqPyUZXJPfsPyoz6OmWvZVoVS2xO+MVZFC66WGc5BAHMc/3qY/xApIORqJG5Jzy/OivGjXOXCkgAjP401CRNW6fRKFGSNdeAWO+R1oC6n0uRG2T1I/tVd/xOJQyqTvkL3xWG90ZWAwcD8SamqS6RcS37L7lxI5djsOW9anwj8Nvxi6F/eRt9hU+RTt42P2rR+GfhKS/wBFzxNCsHNYcYL/AF7D0616Ta2ixIqqoVVAAUDAAq+Li/1RPNz4vCRraBY0CooAAxTzorKVcc+VFYCDlQ08oyRkfWulPWcLPGP4i/w90m44twlZpppJDJPb8yM7kr/alXrTqJCQV1D1pVL4pb0k+WXI6nJ9KZcZ2UmkQoO3m9eVOc432HYVwFDkZ5sBUCg65P12pas/LUShb5m9qBkWKKdsewpsseQ/GrQioN9vTqakqE8wR6dTVaBSEckeYV6B8MWnFBbW80rI0U65RHY6lXo3vT/AfCra64XeC84bHIzuDFNIoOpcbgZ7YznrXSxNHEEQo6KqhRp+mBWsy/bKlaC3bfZvnAB07KeuOtDLeGNizkEZzjOQD3FVcalUEKW1OrY1HbY9KyyC+PP9KmuTGdUcWo25OMRW65VD4mPm5Y9qxbnizyZC8zyA61Zw7hE/F+IQWaSDVI2N+QHMk/QZNekcK/h5wnh58S7Y3rDB0HyD8Ad/elKrk7LpzxHnPBeCcX49cA20DMAd3Jwi/U/tXqHwx8CWvCytxesLm65hiPKn0H711ViLVIVjtFSNV5IgA0+1XsdO7Gto41Jz8nNVdL0NHCkYwoqdUmdQcLlm7KKhJK2k6xp9Ad60xsx0U82Nxv2FAswBLPuaeWbOcbUIxLHFapEl0beM+CcKOZHKlTwLgbClTJPlotp+Ue/U1Eg/f/AU+eij360+VXcnLdhXl4UJQAOwpg2doxv3piC5yThasGFXYaVo0B40C7k5bueQroPhPgLcYufFmUiyjPmJ/wDYf6fpWbwLhc/Gr9LaLKx83fHyr1P9q9csLSGxtI4LdNEaDSo9P7mteONesaJRxrAFSIBQuMYGMVC7hAYuo8rDUKuCliPWrnjDQMv/AMZz7Hn+ddGFLo80+LZmhnhRW3eQH2BzRIQMoKHn0oD4mDXPxA8K/LbjSfqd69O+AvhQtHDxLiKc8NBEw2x0Y/sK5ajyrDvm1xxrCvgP4YewQX96hN3KvkQ/+pD39T+XvXYzJFAvIsxPfbNNcXUdsNES+JKe2/40oInJ8W5OZD93tXXMqViOGrdPWCrZPNIJHdkwc+XY0eFJAEkjMB7U7NtVTSYFXhDZa0ixriMAUHNIWzqNNJJv61WI2c5blVJC0rJLHYVILir9CxqTUIUMr56ZoEWRLSqTHDhFG/IUqAPlBmOSBsD0FOqBfm3PPTSJCt5Tlupx+lWpCBGZJDjPIdTXmlEBgtlyMdKtt4Jby4jghRmZ2Cqo5k9vrVKjUdXQczXpf8PuApaWy8WvE/nSD/x0I+RP6vqf0qojyfQG1wLgUXAuHpbppM77zOBzPYelaRXUwQD2qZy7Fm508S5JbrXYpS9ASij1SbclFWrERqTHzKwz7VbaKNT9sCjba2aaXSvQ5J7U8Dezz/4R+G2498Q3nErlNNglydRI/wAUg/KPw3r1uR3KaV8q4xttmq7KzgsLaO2tI1jjQYVQNgOpPc1YzjOcnA79fWpUpGl269jW8KxnW27evSrWfqaHMhbfoKreQt/prRIybLXk7VUXLHCbmo7t6CiIkVFyaYiCQhRqbdqkzBRtTO+eXKqj/UfagBeaVwoos6beEk7UrWEIuo/MetVtm6udI+ROdIC2xiJJlfmenalRRxGn6UqnsZ8dTkhVAJGWwcUQ/lVVySAOtKlXE/SKNX4btYr3jtpbXC6oTJgr3wM17JEoYb8lAwPalSrbh9CJrvV0IG1KlW4mPeTPbWFzLEcOAuDjON8V0Vsv2SxiWNmZiiku+7EkcyaVKp+yvoNmYhABgZO9ByMScZpUqtCZGQnOnpTqPNjpSpVZJbCNUwB5VKZiXx0pUqQEDyFSiAeVQ3IUqVDAKuWKQtp6Clw1ALdW6tzNKlUP0BfLuQOlKlSoQ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747358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gif"/>
          <p:cNvPicPr>
            <a:picLocks noChangeAspect="1"/>
          </p:cNvPicPr>
          <p:nvPr/>
        </p:nvPicPr>
        <p:blipFill>
          <a:blip r:embed="rId2" cstate="print"/>
          <a:stretch>
            <a:fillRect/>
          </a:stretch>
        </p:blipFill>
        <p:spPr>
          <a:xfrm>
            <a:off x="1143000" y="0"/>
            <a:ext cx="6858000" cy="6759772"/>
          </a:xfrm>
          <a:prstGeom prst="rect">
            <a:avLst/>
          </a:prstGeom>
        </p:spPr>
      </p:pic>
      <p:sp>
        <p:nvSpPr>
          <p:cNvPr id="5" name="Content Placeholder 4"/>
          <p:cNvSpPr>
            <a:spLocks noGrp="1"/>
          </p:cNvSpPr>
          <p:nvPr>
            <p:ph sz="half" idx="4294967295"/>
          </p:nvPr>
        </p:nvSpPr>
        <p:spPr>
          <a:xfrm>
            <a:off x="914400" y="304800"/>
            <a:ext cx="2514600" cy="4910138"/>
          </a:xfrm>
        </p:spPr>
        <p:txBody>
          <a:bodyPr/>
          <a:lstStyle/>
          <a:p>
            <a:endParaRPr lang="en-US" sz="2000" dirty="0" smtClean="0"/>
          </a:p>
          <a:p>
            <a:endParaRPr lang="en-US" sz="3600" dirty="0" smtClean="0"/>
          </a:p>
          <a:p>
            <a:endParaRPr lang="en-US" sz="3600" dirty="0" smtClean="0"/>
          </a:p>
          <a:p>
            <a:endParaRPr lang="en-US" sz="3600" dirty="0"/>
          </a:p>
        </p:txBody>
      </p:sp>
      <p:sp>
        <p:nvSpPr>
          <p:cNvPr id="6" name="Content Placeholder 5"/>
          <p:cNvSpPr>
            <a:spLocks noGrp="1"/>
          </p:cNvSpPr>
          <p:nvPr>
            <p:ph sz="half" idx="4294967295"/>
          </p:nvPr>
        </p:nvSpPr>
        <p:spPr>
          <a:xfrm>
            <a:off x="3657600" y="304800"/>
            <a:ext cx="2057400" cy="4910138"/>
          </a:xfrm>
        </p:spPr>
        <p:txBody>
          <a:bodyPr/>
          <a:lstStyle/>
          <a:p>
            <a:endParaRPr lang="en-US" sz="3600" dirty="0" smtClean="0"/>
          </a:p>
          <a:p>
            <a:endParaRPr lang="en-US" sz="3600" dirty="0"/>
          </a:p>
        </p:txBody>
      </p:sp>
      <p:sp>
        <p:nvSpPr>
          <p:cNvPr id="7" name="Content Placeholder 5"/>
          <p:cNvSpPr txBox="1">
            <a:spLocks/>
          </p:cNvSpPr>
          <p:nvPr/>
        </p:nvSpPr>
        <p:spPr bwMode="auto">
          <a:xfrm>
            <a:off x="5638800" y="1219200"/>
            <a:ext cx="3238500" cy="4910138"/>
          </a:xfrm>
          <a:prstGeom prst="rect">
            <a:avLst/>
          </a:prstGeom>
          <a:noFill/>
          <a:ln w="9360">
            <a:noFill/>
            <a:miter lim="800000"/>
            <a:headEnd/>
            <a:tailEnd/>
          </a:ln>
        </p:spPr>
        <p:txBody>
          <a:bodyPr vert="horz" wrap="square" lIns="90000" tIns="52560" rIns="90000" bIns="45000" numCol="1" anchor="t" anchorCtr="0" compatLnSpc="1">
            <a:prstTxWarp prst="textNoShape">
              <a:avLst/>
            </a:prstTxWarp>
          </a:bodyPr>
          <a:lstStyle/>
          <a:p>
            <a:pPr marL="342900" marR="0" lvl="0" indent="-342900" algn="l" defTabSz="457200" rtl="0" eaLnBrk="1" fontAlgn="base" latinLnBrk="0" hangingPunct="1">
              <a:lnSpc>
                <a:spcPct val="98000"/>
              </a:lnSpc>
              <a:spcBef>
                <a:spcPct val="0"/>
              </a:spcBef>
              <a:spcAft>
                <a:spcPts val="1425"/>
              </a:spcAft>
              <a:buClr>
                <a:srgbClr val="000000"/>
              </a:buClr>
              <a:buSzPct val="100000"/>
              <a:buFont typeface="Times New Roman" pitchFamily="16" charset="0"/>
              <a:buNone/>
              <a:tabLst/>
              <a:defRPr/>
            </a:pPr>
            <a:endParaRPr kumimoji="0" lang="en-US" sz="2000" b="0" i="0" u="none" strike="noStrike" kern="0" cap="none" spc="0" normalizeH="0" baseline="0" noProof="0" dirty="0" smtClean="0">
              <a:ln>
                <a:noFill/>
              </a:ln>
              <a:solidFill>
                <a:srgbClr val="000000"/>
              </a:solidFill>
              <a:effectLst/>
              <a:uLnTx/>
              <a:uFillTx/>
              <a:latin typeface="+mj-lt"/>
              <a:ea typeface="+mn-ea"/>
              <a:cs typeface="+mn-cs"/>
            </a:endParaRPr>
          </a:p>
          <a:p>
            <a:pPr marL="342900" marR="0" lvl="0" indent="-342900" algn="l" defTabSz="457200" rtl="0" eaLnBrk="1" fontAlgn="base" latinLnBrk="0" hangingPunct="1">
              <a:lnSpc>
                <a:spcPct val="98000"/>
              </a:lnSpc>
              <a:spcBef>
                <a:spcPct val="0"/>
              </a:spcBef>
              <a:spcAft>
                <a:spcPts val="1425"/>
              </a:spcAft>
              <a:buClr>
                <a:srgbClr val="000000"/>
              </a:buClr>
              <a:buSzPct val="100000"/>
              <a:buFont typeface="Times New Roman" pitchFamily="16" charset="0"/>
              <a:buNone/>
              <a:tabLst/>
              <a:defRPr/>
            </a:pPr>
            <a:endParaRPr kumimoji="0" lang="en-US" sz="2000" b="0" i="0" u="none" strike="noStrike" kern="0" cap="none" spc="0" normalizeH="0" baseline="0" noProof="0" dirty="0">
              <a:ln>
                <a:noFill/>
              </a:ln>
              <a:solidFill>
                <a:srgbClr val="000000"/>
              </a:solidFill>
              <a:effectLst/>
              <a:uLnTx/>
              <a:uFillTx/>
              <a:latin typeface="+mj-lt"/>
              <a:ea typeface="+mn-ea"/>
              <a:cs typeface="+mn-cs"/>
            </a:endParaRPr>
          </a:p>
        </p:txBody>
      </p:sp>
      <p:sp>
        <p:nvSpPr>
          <p:cNvPr id="8" name="Content Placeholder 5"/>
          <p:cNvSpPr txBox="1">
            <a:spLocks/>
          </p:cNvSpPr>
          <p:nvPr/>
        </p:nvSpPr>
        <p:spPr bwMode="auto">
          <a:xfrm>
            <a:off x="5791200" y="304800"/>
            <a:ext cx="2590800" cy="4910138"/>
          </a:xfrm>
          <a:prstGeom prst="rect">
            <a:avLst/>
          </a:prstGeom>
          <a:noFill/>
          <a:ln w="9360">
            <a:noFill/>
            <a:miter lim="800000"/>
            <a:headEnd/>
            <a:tailEnd/>
          </a:ln>
        </p:spPr>
        <p:txBody>
          <a:bodyPr vert="horz" wrap="square" lIns="90000" tIns="52560" rIns="90000" bIns="45000" numCol="1" anchor="t" anchorCtr="0" compatLnSpc="1">
            <a:prstTxWarp prst="textNoShape">
              <a:avLst/>
            </a:prstTxWarp>
          </a:bodyPr>
          <a:lstStyle/>
          <a:p>
            <a:pPr marL="342900" marR="0" lvl="0" indent="-342900" algn="l" defTabSz="457200" rtl="0" eaLnBrk="1" fontAlgn="base" latinLnBrk="0" hangingPunct="1">
              <a:lnSpc>
                <a:spcPct val="98000"/>
              </a:lnSpc>
              <a:spcBef>
                <a:spcPct val="0"/>
              </a:spcBef>
              <a:spcAft>
                <a:spcPts val="1425"/>
              </a:spcAft>
              <a:buClr>
                <a:srgbClr val="000000"/>
              </a:buClr>
              <a:buSzPct val="100000"/>
              <a:buFont typeface="+mj-lt"/>
              <a:buAutoNum type="arabicPeriod"/>
              <a:tabLst/>
              <a:defRPr/>
            </a:pPr>
            <a:endParaRPr lang="en-US" sz="1100" kern="0" dirty="0" smtClean="0">
              <a:solidFill>
                <a:srgbClr val="000000"/>
              </a:solidFill>
              <a:latin typeface="+mj-lt"/>
              <a:cs typeface="+mn-cs"/>
            </a:endParaRPr>
          </a:p>
          <a:p>
            <a:pPr marL="342900" marR="0" lvl="0" indent="-342900" algn="l" defTabSz="457200" rtl="0" eaLnBrk="1" fontAlgn="base" latinLnBrk="0" hangingPunct="1">
              <a:lnSpc>
                <a:spcPct val="98000"/>
              </a:lnSpc>
              <a:spcBef>
                <a:spcPct val="0"/>
              </a:spcBef>
              <a:spcAft>
                <a:spcPts val="1425"/>
              </a:spcAft>
              <a:buClr>
                <a:srgbClr val="000000"/>
              </a:buClr>
              <a:buSzPct val="100000"/>
              <a:buFont typeface="+mj-lt"/>
              <a:buAutoNum type="arabicPeriod"/>
              <a:tabLst/>
              <a:defRPr/>
            </a:pPr>
            <a:endParaRPr lang="en-US" sz="1600" kern="0" dirty="0" smtClean="0">
              <a:solidFill>
                <a:srgbClr val="000000"/>
              </a:solidFill>
              <a:latin typeface="+mj-lt"/>
              <a:cs typeface="+mn-cs"/>
            </a:endParaRPr>
          </a:p>
          <a:p>
            <a:pPr marL="342900" marR="0" lvl="0" indent="-342900" algn="l" defTabSz="457200" rtl="0" eaLnBrk="1" fontAlgn="base" latinLnBrk="0" hangingPunct="1">
              <a:lnSpc>
                <a:spcPct val="98000"/>
              </a:lnSpc>
              <a:spcBef>
                <a:spcPct val="0"/>
              </a:spcBef>
              <a:spcAft>
                <a:spcPts val="1425"/>
              </a:spcAft>
              <a:buClr>
                <a:srgbClr val="000000"/>
              </a:buClr>
              <a:buSzPct val="100000"/>
              <a:buFont typeface="+mj-lt"/>
              <a:buAutoNum type="arabicPeriod"/>
              <a:tabLst/>
              <a:defRPr/>
            </a:pPr>
            <a:endParaRPr lang="en-US" sz="1600" kern="0" dirty="0" smtClean="0">
              <a:solidFill>
                <a:srgbClr val="000000"/>
              </a:solidFill>
              <a:latin typeface="+mj-lt"/>
              <a:cs typeface="+mn-cs"/>
            </a:endParaRPr>
          </a:p>
          <a:p>
            <a:pPr marL="342900" marR="0" lvl="0" indent="-342900" algn="l" defTabSz="457200" rtl="0" eaLnBrk="1" fontAlgn="base" latinLnBrk="0" hangingPunct="1">
              <a:lnSpc>
                <a:spcPct val="98000"/>
              </a:lnSpc>
              <a:spcBef>
                <a:spcPct val="0"/>
              </a:spcBef>
              <a:spcAft>
                <a:spcPts val="1425"/>
              </a:spcAft>
              <a:buClr>
                <a:srgbClr val="000000"/>
              </a:buClr>
              <a:buSzPct val="100000"/>
              <a:buFont typeface="+mj-lt"/>
              <a:buAutoNum type="arabicPeriod"/>
              <a:tabLst/>
              <a:defRPr/>
            </a:pPr>
            <a:endParaRPr lang="en-US" sz="1600" kern="0" dirty="0" smtClean="0">
              <a:solidFill>
                <a:srgbClr val="000000"/>
              </a:solidFill>
              <a:latin typeface="+mj-lt"/>
              <a:cs typeface="+mn-cs"/>
            </a:endParaRPr>
          </a:p>
          <a:p>
            <a:pPr marL="342900" marR="0" lvl="0" indent="-342900" algn="l" defTabSz="457200" rtl="0" eaLnBrk="1" fontAlgn="base" latinLnBrk="0" hangingPunct="1">
              <a:lnSpc>
                <a:spcPct val="98000"/>
              </a:lnSpc>
              <a:spcBef>
                <a:spcPct val="0"/>
              </a:spcBef>
              <a:spcAft>
                <a:spcPts val="1425"/>
              </a:spcAft>
              <a:buClr>
                <a:srgbClr val="000000"/>
              </a:buClr>
              <a:buSzPct val="100000"/>
              <a:buFont typeface="+mj-lt"/>
              <a:buAutoNum type="arabicPeriod"/>
              <a:tabLst/>
              <a:defRPr/>
            </a:pPr>
            <a:endParaRPr lang="en-US" sz="1600" kern="0" dirty="0" smtClean="0">
              <a:solidFill>
                <a:srgbClr val="000000"/>
              </a:solidFill>
              <a:latin typeface="+mj-lt"/>
              <a:cs typeface="+mn-cs"/>
            </a:endParaRPr>
          </a:p>
          <a:p>
            <a:pPr marL="342900" marR="0" lvl="0" indent="-342900" algn="l" defTabSz="457200" rtl="0" eaLnBrk="1" fontAlgn="base" latinLnBrk="0" hangingPunct="1">
              <a:lnSpc>
                <a:spcPct val="98000"/>
              </a:lnSpc>
              <a:spcBef>
                <a:spcPct val="0"/>
              </a:spcBef>
              <a:spcAft>
                <a:spcPts val="1425"/>
              </a:spcAft>
              <a:buClr>
                <a:srgbClr val="000000"/>
              </a:buClr>
              <a:buSzPct val="100000"/>
              <a:buFont typeface="+mj-lt"/>
              <a:buAutoNum type="arabicPeriod"/>
              <a:tabLst/>
              <a:defRPr/>
            </a:pPr>
            <a:endParaRPr kumimoji="0" lang="en-US" sz="3600" b="0" i="0" u="none" strike="noStrike" kern="0" cap="none" spc="0" normalizeH="0" baseline="0" noProof="0" dirty="0" smtClean="0">
              <a:ln>
                <a:noFill/>
              </a:ln>
              <a:solidFill>
                <a:srgbClr val="000000"/>
              </a:solidFill>
              <a:effectLst/>
              <a:uLnTx/>
              <a:uFillTx/>
              <a:latin typeface="+mj-lt"/>
              <a:ea typeface="+mn-ea"/>
              <a:cs typeface="+mn-cs"/>
            </a:endParaRPr>
          </a:p>
          <a:p>
            <a:pPr marL="342900" marR="0" lvl="0" indent="-342900" algn="l" defTabSz="457200" rtl="0" eaLnBrk="1" fontAlgn="base" latinLnBrk="0" hangingPunct="1">
              <a:lnSpc>
                <a:spcPct val="98000"/>
              </a:lnSpc>
              <a:spcBef>
                <a:spcPct val="0"/>
              </a:spcBef>
              <a:spcAft>
                <a:spcPts val="1425"/>
              </a:spcAft>
              <a:buClr>
                <a:srgbClr val="000000"/>
              </a:buClr>
              <a:buSzPct val="100000"/>
              <a:buFont typeface="Times New Roman" pitchFamily="16" charset="0"/>
              <a:buNone/>
              <a:tabLst/>
              <a:defRPr/>
            </a:pPr>
            <a:endParaRPr kumimoji="0" lang="en-US" sz="3600" b="0" i="0" u="none" strike="noStrike" kern="0" cap="none" spc="0" normalizeH="0" baseline="0" noProof="0" dirty="0">
              <a:ln>
                <a:noFill/>
              </a:ln>
              <a:solidFill>
                <a:srgbClr val="000000"/>
              </a:solidFill>
              <a:effectLst/>
              <a:uLnTx/>
              <a:uFillTx/>
              <a:latin typeface="+mj-lt"/>
              <a:ea typeface="+mn-ea"/>
              <a:cs typeface="+mn-cs"/>
            </a:endParaRPr>
          </a:p>
        </p:txBody>
      </p:sp>
      <p:sp>
        <p:nvSpPr>
          <p:cNvPr id="9" name="Rectangle 8"/>
          <p:cNvSpPr/>
          <p:nvPr/>
        </p:nvSpPr>
        <p:spPr>
          <a:xfrm>
            <a:off x="217865" y="914400"/>
            <a:ext cx="3657600" cy="5244513"/>
          </a:xfrm>
          <a:prstGeom prst="rect">
            <a:avLst/>
          </a:prstGeom>
        </p:spPr>
        <p:txBody>
          <a:bodyPr wrap="square">
            <a:spAutoFit/>
          </a:bodyPr>
          <a:lstStyle/>
          <a:p>
            <a:pPr marL="457200" indent="-457200"/>
            <a:r>
              <a:rPr lang="en-US" sz="2000" dirty="0" smtClean="0">
                <a:latin typeface="Times" pitchFamily="18" charset="0"/>
              </a:rPr>
              <a:t>Analogical reasoning</a:t>
            </a:r>
          </a:p>
          <a:p>
            <a:pPr marL="457200" indent="-457200"/>
            <a:r>
              <a:rPr lang="en-US" sz="2000" dirty="0" smtClean="0">
                <a:latin typeface="Times" pitchFamily="18" charset="0"/>
              </a:rPr>
              <a:t>Anytime algorithms</a:t>
            </a:r>
          </a:p>
          <a:p>
            <a:pPr marL="457200" indent="-457200"/>
            <a:r>
              <a:rPr lang="en-US" sz="2000" dirty="0" smtClean="0">
                <a:latin typeface="Times" pitchFamily="18" charset="0"/>
              </a:rPr>
              <a:t>Bayesian techniques</a:t>
            </a:r>
          </a:p>
          <a:p>
            <a:pPr marL="457200" indent="-457200"/>
            <a:r>
              <a:rPr lang="en-US" sz="2000" dirty="0" smtClean="0">
                <a:latin typeface="Times" pitchFamily="18" charset="0"/>
              </a:rPr>
              <a:t>Case-based reasoning</a:t>
            </a:r>
          </a:p>
          <a:p>
            <a:pPr marL="457200" indent="-457200"/>
            <a:r>
              <a:rPr lang="en-US" sz="2000" dirty="0" smtClean="0">
                <a:latin typeface="Times" pitchFamily="18" charset="0"/>
              </a:rPr>
              <a:t>Computational linguistics</a:t>
            </a:r>
          </a:p>
          <a:p>
            <a:pPr marL="457200" indent="-457200"/>
            <a:r>
              <a:rPr lang="en-US" sz="2000" dirty="0" smtClean="0">
                <a:latin typeface="Times" pitchFamily="18" charset="0"/>
              </a:rPr>
              <a:t>Connectionism</a:t>
            </a:r>
          </a:p>
          <a:p>
            <a:pPr marL="457200" indent="-457200"/>
            <a:r>
              <a:rPr lang="en-US" sz="2000" dirty="0" smtClean="0">
                <a:latin typeface="Times" pitchFamily="18" charset="0"/>
              </a:rPr>
              <a:t>Constraint satisfaction</a:t>
            </a:r>
          </a:p>
          <a:p>
            <a:pPr marL="457200" indent="-457200"/>
            <a:r>
              <a:rPr lang="en-US" sz="2000" dirty="0" smtClean="0">
                <a:latin typeface="Times" pitchFamily="18" charset="0"/>
              </a:rPr>
              <a:t>Cross-modal clustering</a:t>
            </a:r>
          </a:p>
          <a:p>
            <a:pPr marL="457200" indent="-457200"/>
            <a:r>
              <a:rPr lang="en-US" sz="2000" dirty="0" err="1" smtClean="0">
                <a:latin typeface="Times" pitchFamily="18" charset="0"/>
              </a:rPr>
              <a:t>Cyc</a:t>
            </a:r>
            <a:endParaRPr lang="en-US" sz="2000" dirty="0" smtClean="0">
              <a:latin typeface="Times" pitchFamily="18" charset="0"/>
            </a:endParaRPr>
          </a:p>
          <a:p>
            <a:pPr marL="457200" indent="-457200"/>
            <a:r>
              <a:rPr lang="en-US" sz="2000" dirty="0" smtClean="0">
                <a:latin typeface="Times" pitchFamily="18" charset="0"/>
              </a:rPr>
              <a:t>Explanation based learning</a:t>
            </a:r>
          </a:p>
          <a:p>
            <a:pPr marL="457200" indent="-457200"/>
            <a:r>
              <a:rPr lang="en-US" sz="2000" dirty="0" smtClean="0">
                <a:latin typeface="Times" pitchFamily="18" charset="0"/>
              </a:rPr>
              <a:t>Frames</a:t>
            </a:r>
          </a:p>
          <a:p>
            <a:pPr marL="457200" indent="-457200"/>
            <a:r>
              <a:rPr lang="en-US" sz="2000" dirty="0" smtClean="0">
                <a:latin typeface="Times" pitchFamily="18" charset="0"/>
              </a:rPr>
              <a:t>Fuzzy sets</a:t>
            </a:r>
          </a:p>
          <a:p>
            <a:pPr marL="457200" indent="-457200"/>
            <a:r>
              <a:rPr lang="en-US" sz="2000" dirty="0" smtClean="0">
                <a:latin typeface="Times" pitchFamily="18" charset="0"/>
              </a:rPr>
              <a:t>Genetic algorithms</a:t>
            </a:r>
          </a:p>
          <a:p>
            <a:pPr marL="457200" indent="-457200"/>
            <a:r>
              <a:rPr lang="en-US" sz="2000" dirty="0" smtClean="0">
                <a:latin typeface="Times" pitchFamily="18" charset="0"/>
              </a:rPr>
              <a:t>Image understanding</a:t>
            </a:r>
          </a:p>
          <a:p>
            <a:pPr marL="457200" indent="-457200"/>
            <a:r>
              <a:rPr lang="en-US" sz="2000" dirty="0" smtClean="0">
                <a:latin typeface="Times" pitchFamily="18" charset="0"/>
              </a:rPr>
              <a:t>Information retrieval</a:t>
            </a:r>
          </a:p>
          <a:p>
            <a:pPr marL="457200" indent="-457200"/>
            <a:r>
              <a:rPr lang="en-US" sz="2000" dirty="0" smtClean="0">
                <a:latin typeface="Times" pitchFamily="18" charset="0"/>
              </a:rPr>
              <a:t>Intermediate features</a:t>
            </a:r>
          </a:p>
          <a:p>
            <a:pPr marL="457200" indent="-457200"/>
            <a:r>
              <a:rPr lang="en-US" sz="2000" dirty="0" smtClean="0">
                <a:latin typeface="Times" pitchFamily="18" charset="0"/>
              </a:rPr>
              <a:t>K-lines</a:t>
            </a:r>
          </a:p>
          <a:p>
            <a:endParaRPr lang="en-US" sz="2000" dirty="0">
              <a:latin typeface="Times" pitchFamily="18" charset="0"/>
            </a:endParaRPr>
          </a:p>
        </p:txBody>
      </p:sp>
      <p:sp>
        <p:nvSpPr>
          <p:cNvPr id="11" name="TextBox 10"/>
          <p:cNvSpPr txBox="1"/>
          <p:nvPr/>
        </p:nvSpPr>
        <p:spPr>
          <a:xfrm>
            <a:off x="3265865" y="914400"/>
            <a:ext cx="2852063" cy="5502147"/>
          </a:xfrm>
          <a:prstGeom prst="rect">
            <a:avLst/>
          </a:prstGeom>
          <a:noFill/>
        </p:spPr>
        <p:txBody>
          <a:bodyPr wrap="none" rtlCol="0">
            <a:spAutoFit/>
          </a:bodyPr>
          <a:lstStyle/>
          <a:p>
            <a:r>
              <a:rPr lang="en-US" sz="2000" dirty="0" smtClean="0">
                <a:latin typeface="Times" pitchFamily="18" charset="0"/>
              </a:rPr>
              <a:t>Knowledge engineering</a:t>
            </a:r>
          </a:p>
          <a:p>
            <a:r>
              <a:rPr lang="en-US" sz="2000" dirty="0" smtClean="0">
                <a:latin typeface="Times" pitchFamily="18" charset="0"/>
              </a:rPr>
              <a:t>Layered reasoning</a:t>
            </a:r>
          </a:p>
          <a:p>
            <a:r>
              <a:rPr lang="en-US" sz="2000" dirty="0" smtClean="0">
                <a:latin typeface="Times" pitchFamily="18" charset="0"/>
              </a:rPr>
              <a:t>Legged locomotion</a:t>
            </a:r>
          </a:p>
          <a:p>
            <a:r>
              <a:rPr lang="en-US" sz="2000" dirty="0" smtClean="0">
                <a:latin typeface="Times" pitchFamily="18" charset="0"/>
              </a:rPr>
              <a:t>Lisp, Smalltalk, and Logo</a:t>
            </a:r>
          </a:p>
          <a:p>
            <a:r>
              <a:rPr lang="en-US" sz="2000" dirty="0" smtClean="0">
                <a:latin typeface="Times" pitchFamily="18" charset="0"/>
              </a:rPr>
              <a:t>Logic systems</a:t>
            </a:r>
          </a:p>
          <a:p>
            <a:r>
              <a:rPr lang="en-US" sz="2000" dirty="0" smtClean="0">
                <a:latin typeface="Times" pitchFamily="18" charset="0"/>
              </a:rPr>
              <a:t>Machine learning</a:t>
            </a:r>
          </a:p>
          <a:p>
            <a:r>
              <a:rPr lang="en-US" sz="2000" dirty="0" smtClean="0">
                <a:latin typeface="Times" pitchFamily="18" charset="0"/>
              </a:rPr>
              <a:t>Means-ends</a:t>
            </a:r>
          </a:p>
          <a:p>
            <a:r>
              <a:rPr lang="en-US" sz="2000" dirty="0" smtClean="0">
                <a:latin typeface="Times" pitchFamily="18" charset="0"/>
              </a:rPr>
              <a:t>Memory based control</a:t>
            </a:r>
          </a:p>
          <a:p>
            <a:r>
              <a:rPr lang="en-US" sz="2000" dirty="0" smtClean="0">
                <a:latin typeface="Times" pitchFamily="18" charset="0"/>
              </a:rPr>
              <a:t>Model based systems</a:t>
            </a:r>
          </a:p>
          <a:p>
            <a:r>
              <a:rPr lang="en-US" sz="2000" dirty="0" smtClean="0">
                <a:latin typeface="Times" pitchFamily="18" charset="0"/>
              </a:rPr>
              <a:t>Multiple methods</a:t>
            </a:r>
          </a:p>
          <a:p>
            <a:r>
              <a:rPr lang="en-US" sz="2000" dirty="0" smtClean="0">
                <a:latin typeface="Times" pitchFamily="18" charset="0"/>
              </a:rPr>
              <a:t>Multiple resolution</a:t>
            </a:r>
          </a:p>
          <a:p>
            <a:r>
              <a:rPr lang="en-US" sz="2000" dirty="0" smtClean="0">
                <a:latin typeface="Times" pitchFamily="18" charset="0"/>
              </a:rPr>
              <a:t>Neural nets</a:t>
            </a:r>
          </a:p>
          <a:p>
            <a:r>
              <a:rPr lang="en-US" sz="2000" dirty="0" smtClean="0">
                <a:latin typeface="Times" pitchFamily="18" charset="0"/>
              </a:rPr>
              <a:t>Open mind</a:t>
            </a:r>
          </a:p>
          <a:p>
            <a:r>
              <a:rPr lang="en-US" sz="2000" dirty="0" smtClean="0">
                <a:latin typeface="Times" pitchFamily="18" charset="0"/>
              </a:rPr>
              <a:t>Planning and scheduling</a:t>
            </a:r>
          </a:p>
          <a:p>
            <a:r>
              <a:rPr lang="en-US" sz="2000" dirty="0" smtClean="0">
                <a:latin typeface="Times" pitchFamily="18" charset="0"/>
              </a:rPr>
              <a:t>Probabilistic reasoning</a:t>
            </a:r>
          </a:p>
          <a:p>
            <a:r>
              <a:rPr lang="en-US" sz="2000" dirty="0" smtClean="0">
                <a:latin typeface="Times" pitchFamily="18" charset="0"/>
              </a:rPr>
              <a:t>Problem reduction</a:t>
            </a:r>
          </a:p>
          <a:p>
            <a:r>
              <a:rPr lang="en-US" sz="2000" dirty="0" smtClean="0">
                <a:latin typeface="Times" pitchFamily="18" charset="0"/>
              </a:rPr>
              <a:t>Propagator architecture</a:t>
            </a:r>
          </a:p>
          <a:p>
            <a:endParaRPr lang="en-US" sz="2000" dirty="0" smtClean="0">
              <a:latin typeface="Times" pitchFamily="18" charset="0"/>
            </a:endParaRPr>
          </a:p>
          <a:p>
            <a:endParaRPr lang="en-US" sz="2000" dirty="0">
              <a:latin typeface="Times" pitchFamily="18" charset="0"/>
            </a:endParaRPr>
          </a:p>
        </p:txBody>
      </p:sp>
      <p:sp>
        <p:nvSpPr>
          <p:cNvPr id="14" name="TextBox 13"/>
          <p:cNvSpPr txBox="1"/>
          <p:nvPr/>
        </p:nvSpPr>
        <p:spPr>
          <a:xfrm>
            <a:off x="5932865" y="914400"/>
            <a:ext cx="3119765" cy="4643451"/>
          </a:xfrm>
          <a:prstGeom prst="rect">
            <a:avLst/>
          </a:prstGeom>
          <a:noFill/>
        </p:spPr>
        <p:txBody>
          <a:bodyPr wrap="none" rtlCol="0">
            <a:spAutoFit/>
          </a:bodyPr>
          <a:lstStyle/>
          <a:p>
            <a:r>
              <a:rPr lang="en-US" sz="2000" dirty="0" smtClean="0">
                <a:latin typeface="Times" pitchFamily="18" charset="0"/>
              </a:rPr>
              <a:t>Question answering</a:t>
            </a:r>
          </a:p>
          <a:p>
            <a:r>
              <a:rPr lang="en-US" sz="2000" dirty="0" smtClean="0">
                <a:latin typeface="Times" pitchFamily="18" charset="0"/>
              </a:rPr>
              <a:t>Reasoning hierarchies</a:t>
            </a:r>
          </a:p>
          <a:p>
            <a:r>
              <a:rPr lang="en-US" sz="2000" dirty="0" smtClean="0">
                <a:latin typeface="Times" pitchFamily="18" charset="0"/>
              </a:rPr>
              <a:t>Regularity based learning</a:t>
            </a:r>
          </a:p>
          <a:p>
            <a:r>
              <a:rPr lang="en-US" sz="2000" dirty="0" smtClean="0">
                <a:latin typeface="Times" pitchFamily="18" charset="0"/>
              </a:rPr>
              <a:t>Reinforcement learning</a:t>
            </a:r>
          </a:p>
          <a:p>
            <a:r>
              <a:rPr lang="en-US" sz="2000" dirty="0" smtClean="0">
                <a:latin typeface="Times" pitchFamily="18" charset="0"/>
              </a:rPr>
              <a:t>Representation</a:t>
            </a:r>
          </a:p>
          <a:p>
            <a:r>
              <a:rPr lang="en-US" sz="2000" dirty="0" smtClean="0">
                <a:latin typeface="Times" pitchFamily="18" charset="0"/>
              </a:rPr>
              <a:t>Rule based systems</a:t>
            </a:r>
          </a:p>
          <a:p>
            <a:r>
              <a:rPr lang="en-US" sz="2000" dirty="0" smtClean="0">
                <a:latin typeface="Times" pitchFamily="18" charset="0"/>
              </a:rPr>
              <a:t>Search</a:t>
            </a:r>
          </a:p>
          <a:p>
            <a:r>
              <a:rPr lang="en-US" sz="2000" dirty="0" smtClean="0">
                <a:latin typeface="Times" pitchFamily="18" charset="0"/>
              </a:rPr>
              <a:t>Self-organizing maps</a:t>
            </a:r>
          </a:p>
          <a:p>
            <a:r>
              <a:rPr lang="en-US" sz="2000" dirty="0" smtClean="0">
                <a:latin typeface="Times" pitchFamily="18" charset="0"/>
              </a:rPr>
              <a:t>Soar</a:t>
            </a:r>
          </a:p>
          <a:p>
            <a:r>
              <a:rPr lang="en-US" sz="2000" dirty="0" smtClean="0">
                <a:latin typeface="Times" pitchFamily="18" charset="0"/>
              </a:rPr>
              <a:t>Speech understanding</a:t>
            </a:r>
          </a:p>
          <a:p>
            <a:r>
              <a:rPr lang="en-US" sz="2000" dirty="0" smtClean="0">
                <a:latin typeface="Times" pitchFamily="18" charset="0"/>
              </a:rPr>
              <a:t>Streams and counter streams</a:t>
            </a:r>
          </a:p>
          <a:p>
            <a:r>
              <a:rPr lang="en-US" sz="2000" dirty="0" smtClean="0">
                <a:latin typeface="Times" pitchFamily="18" charset="0"/>
              </a:rPr>
              <a:t>Structure mapping</a:t>
            </a:r>
          </a:p>
          <a:p>
            <a:r>
              <a:rPr lang="en-US" sz="2000" dirty="0" err="1" smtClean="0">
                <a:latin typeface="Times" pitchFamily="18" charset="0"/>
              </a:rPr>
              <a:t>Subsumption</a:t>
            </a:r>
            <a:endParaRPr lang="en-US" sz="2000" dirty="0" smtClean="0">
              <a:latin typeface="Times" pitchFamily="18" charset="0"/>
            </a:endParaRPr>
          </a:p>
          <a:p>
            <a:r>
              <a:rPr lang="en-US" sz="2000" dirty="0" smtClean="0">
                <a:latin typeface="Times" pitchFamily="18" charset="0"/>
              </a:rPr>
              <a:t>Symbolic mathematics</a:t>
            </a:r>
          </a:p>
          <a:p>
            <a:r>
              <a:rPr lang="en-US" sz="2000" dirty="0" smtClean="0">
                <a:latin typeface="Times" pitchFamily="18" charset="0"/>
              </a:rPr>
              <a:t>Visual and motor routines</a:t>
            </a:r>
          </a:p>
          <a:p>
            <a:r>
              <a:rPr lang="en-US" sz="2000" dirty="0" smtClean="0">
                <a:latin typeface="Times" pitchFamily="18" charset="0"/>
              </a:rPr>
              <a:t>Wait-and-see algorithms</a:t>
            </a:r>
            <a:endParaRPr lang="en-US" sz="2000" dirty="0">
              <a:latin typeface="Times" pitchFamily="18" charset="0"/>
            </a:endParaRPr>
          </a:p>
        </p:txBody>
      </p:sp>
    </p:spTree>
    <p:extLst>
      <p:ext uri="{BB962C8B-B14F-4D97-AF65-F5344CB8AC3E}">
        <p14:creationId xmlns:p14="http://schemas.microsoft.com/office/powerpoint/2010/main" val="163728725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0"/>
                                        <p:tgtEl>
                                          <p:spTgt spid="10"/>
                                        </p:tgtEl>
                                      </p:cBhvr>
                                    </p:animEffect>
                                    <p:set>
                                      <p:cBhvr>
                                        <p:cTn id="7"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2"/>
          <p:cNvPicPr>
            <a:picLocks noGrp="1" noChangeAspect="1" noChangeArrowheads="1"/>
          </p:cNvPicPr>
          <p:nvPr>
            <p:ph idx="4294967295"/>
          </p:nvPr>
        </p:nvPicPr>
        <p:blipFill>
          <a:blip r:embed="rId3" cstate="print"/>
          <a:srcRect/>
          <a:stretch>
            <a:fillRect/>
          </a:stretch>
        </p:blipFill>
        <p:spPr>
          <a:xfrm>
            <a:off x="2971800" y="609600"/>
            <a:ext cx="3429000" cy="5143500"/>
          </a:xfrm>
          <a:noFill/>
          <a:ln>
            <a:solidFill>
              <a:schemeClr val="tx1"/>
            </a:solidFill>
          </a:ln>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jpg"/>
          <p:cNvPicPr>
            <a:picLocks noGrp="1" noChangeAspect="1"/>
          </p:cNvPicPr>
          <p:nvPr>
            <p:ph idx="4294967295"/>
          </p:nvPr>
        </p:nvPicPr>
        <p:blipFill>
          <a:blip r:embed="rId3" cstate="print"/>
          <a:stretch>
            <a:fillRect/>
          </a:stretch>
        </p:blipFill>
        <p:spPr>
          <a:xfrm>
            <a:off x="4953000" y="971550"/>
            <a:ext cx="3822700" cy="4914900"/>
          </a:xfrm>
          <a:ln>
            <a:solidFill>
              <a:schemeClr val="tx1"/>
            </a:solidFill>
          </a:ln>
        </p:spPr>
      </p:pic>
      <p:sp>
        <p:nvSpPr>
          <p:cNvPr id="120834" name="AutoShape 2" descr="data:image/jpg;base64,/9j/4AAQSkZJRgABAQAAAQABAAD/2wCEAAkGBhQSERQTExQWFBUWGBcVFxgVFxYYFhgYGBcXGB0bFhoXHCYeFxkjGRwVIS8gIycqLC0sFx8xNTAqNSYuLCkBCQoKBQUFDQUFDSkYEhgpKSkpKSkpKSkpKSkpKSkpKSkpKSkpKSkpKSkpKSkpKSkpKSkpKSkpKSkpKSkpKSkpKf/AABEIAPQAzgMBIgACEQEDEQH/xAAcAAABBQEBAQAAAAAAAAAAAAAAAwQFBgcCAQj/xAA8EAABAwIEBAQEBQMDBQADAAABAhEhAAMEEjFBBSJRYQYycYEHE5GhFEJSsfAjwdFi4fEVM0NyghZjov/EABQBAQAAAAAAAAAAAAAAAAAAAAD/xAAUEQEAAAAAAAAAAAAAAAAAAAAA/9oADAMBAAIRAxEAPwDcaKKKAooooCiiigKKK5UpqD0qao7HcbRbGpPoHGjidPvUdxrjyAGCwNXLat+kqDKbs/trVSuXWzKuXLakuMoNxCVOWhwlytnPKoHoBQWa740IuBPy4PUud3DASrtrUZj/AIiXEL+XbspuLkgOsFgNwQCFdgDHpSeDxltSGSFKUAJZDQe6gsjvmOtReI4ilKD8zDIKUMVqACkJU+ik5c1kw4UFR0hwCeI+IuOYuhNs6gZVKLT5c2VK4aHfX0pPC/Fi9lJBTcYBRC0so9WyCN9XAYTT/FeIMMqwFFl2lcpLjOiAxdiWAIgggARDVRbeIt4bE37N0/NtXR8xBBYq10IlC9CFgwqJBJoNd8K/EC1jCkZSgqBKCWKFt5kgjRad0mej1a6+aLy+dAwpdFxYUzEXErSEkqTlHM9spLaudyZ1/wACePPxQFu5FwOnuSmDG3Vtn9HC8UV49e0BRRRQFFFFAUUUUBRRRQFFFFAUUUUBRRRQFVzxlxRVu0UoACjLqLJAdjLHbs3prViNUnxstT5QFEs6SDkYO+pLauyiG/uFKsccdAVcCyzAJAtPcPMQHYlKQR5Qp+UMpw46ucW50WwtS2goJJSEktFtIBIc5cxuH6xXPDPD2Iv3DbzBAj5qz/UIUHdKCeVWvpo4LNWjcE8P2sOnLbT7w522A+1BQcN4bxFxee3msAuSlJuICidDlFwtqe8zoKkv/wANxJSwWlwDzFSszESkkhyg/pJywGAIrQU4YPp9fq/1pX5dBi+L+GeKAZBIhKSAU5WcO5gGXPq7akVB4z4fY1LOArKSoMQSCZgkcsyznX3r6Eu/zdhTJdsEfv8A4H8aaD5z4Gi5hsSldwAW03SpbucpKSlSiJIYEnbUjSQ9u+JvlY25es5gFKWoFHMkOExrqCVJcbDTVta8S+EbdwBaAyt++/tM/f1yDHcGv2bpsobOokpEJCgfyP5TmygZVbgMQ5BDQ+D/ABrRnSL4LFWUqQIEs5BAI6sNvWtSweORdTmtqSsEAukvrXyQm+r8SfmJUkgstBKg2xDLkAEgsTHpA0z4Y+KlWsQrD3Vum2+UkjM2ikvorQltOV30YNzopvgsWLiQoaF20IPcNsQx96cUBRRRQFFFFAUUUUBRRRQFFFFAUUUUHNxbAk1mnF8ccZj02rKuVBOZeUGRDJJOoksRvtBNy8VcfThbC1mSEqIG+h3MD1MBjVP+H1pSzcv3DJhoZJUStQJADmRLbxFBbuGcPFtIQkMBGz+p6zNS9rDgVxhre9OaDxqGr2igSuWnpkbLf4/5100qSppi0wff++gNAyvIYgdH6B99y/0+1UfxFwJNzOtPmA7eQasNSQWLvDCYDXHFrGdgdQx6l9e/WmF62Am4DqpBSfopOvqR/IoM88S8KRibBvEJF1aFAnlAKkpcFxsu3kc7ZFPrFETZXg8RbuajlZhl1SglK30UMxQW3DzV1xHERZzpY/0wLg5cwdiCAknmBJWW2Ci2tU61xAouLUAi9ZzFfy7mbMEkEQVM6CkCQ55UxJBDffh5xi3fwwCDIdWXcJJgyT0mTPZibXWO+EeKow15HyriSlRGe2Wci6xC0kaHRwRqFHdq12xfCgCPvQK0UUUBRRRQFFFFAUUUUBRRRQFeKLV7TPiNxk6O9BQfHuLK1BIBzGAkQWlnUSBmJaNA+oc09+HeEIwaQS6s6nYESAlMPJEEOW0cAQz/AI1wkKVbgLZz2ZMmfy6FxvDmaqS/Hn4JJFxBcXF5EhhypLJSNgyQN/q7ENWw6WFK1kWH+PdoXghdpkHRQUSddw0Ht1q5cF8XpxjKw5FxOiinQGIU7EHt370FqBoUpprPvH/ia/gLalwUr8pzAT+ltX9KxDi3jTiN0/1Ly8i/yAuDpGUanSDpQfVdrGIUWStKjowUCX6QaacTvkMB9elfLuAVjHC7STmSZSi8kXI//UlQVAIGhnfatN8L/Es3rIF9KlXEulwwVAEEE6u8+lBecQU5kEE8p2LO8z1GppnjLpVdt6tJA2cMWLbQPYGorC8TVcBUATJbKCfc669O3WnWJuLCAxcgu/Vi3XQxQU34l2PlWUXrblI5XdhBUnmYNr8kt2HSs5vYNVwZhCfNywkAmACISEqLaAJdwGL1qGLzXAEXGOZZdBcEmNWHKp9DvmPvQ/FHA/kKypK0JhrdxCksku3MSUlpkKOupNA34bxAouJbLdUEi3yiMylphLsknLmZoARro30t4XNw2EKuakOx1n9o93Kq+fPBfBFrvoSm2HFsXXIlIVAUGlyllga6lmDK+lsElraQQxYQ7t770C9FFFAUUUUBRRRQFFFFAUUUUBSN+24/4/uKWrxQoIBSVTBhwcwYmOpMhyA/rrvm3irw0q7eRbyfNdalQwKnzLKUEwgOvzNoBGx1DGIKgpolpBgHXKFDtr6+lM+G3BczLSJQSEvu2VJ06kfbrQZFjPh5jCtBCLVkZRypFoW7bjmSxVmunXmJL9NQm9fCfwrdwa8QbjALygpGUpdLspOUDK4zApYaJ9rbdWpSgyUpEuo6w8BqecNEKLu5EjeP8vQUD4i8I/F30pL5UHQmH0cdwWgn2qEwPwesEJNxS+ZOZSgQDIgJURygaN21q7YllXVKLSdX1AJ0J132I9KmeD37K+RLEokJOoBn6UGfcT+Flha0H5fKluVNwItLUkBIJT8vzMEu2rHrSSvhTbCxctLWi4pgQlSilRmJVmAc7kwNprVsRgUr17+k/tSNrBptOQA57bj3oM2scEu4WF5lZQQTmhtHI/eTqak7N1klTuA0l9S7kHfb2qV45iczw7tq7fTpA2qoWsUQlYSUgGfuz9z776w9BD+I76gi6pLFSE/MbqA4VysxhRcEMw3aqZifE1tSR8y1bWQQRFwEbnlzEAEtpDbbVd8ZhFG6rKJUkIS+4JJYnpE1SLGAHzAg21EIJt5v9fmTnDEELSCNNPQUEp4K44u7xJCnCV3VBSiwCRGpcyAkEAdgJl/pOxcCkhQ0IesW+GHw4Utr14NbdQYKYqKSIgeUFM8xd2hnrbEJYNQe0UUUBRRRQFFFFAUUUUBRRRQFeEV7RQJLsDKQAB7ConBYX5RUmdXk9QCZ+/uam6j8cllg7EdNx/l/saDziOMFuxcWqAhJUfYPULwXx3g7qP6d62pholTtBLEa6Upx+8pYRaSPOQkmIS4B12n3jrNK8afCy0q6rEYUjDcrlKAnKVuZSghk7QNX+oSWJ+JWCtXVG7cCC8AAqJ0kt0D/AF20rrD8VGMvIVgrjqAKnkoYD88OHMO7uRrpUJ8PvCFvDXrnzki6tSs2dQBUQoDZUic0EGtTw2Ht2wRatpQD+hAS/RwkUEXw3xKovbupy3UllBx0j1G7jUUvieJBTgEaVDeJMPmVnSwWnQvs5LK/0z9/Wm2GxbpB3Zi+xHX2Yv796BHimJJUQBI/nXo4H+0s7PC/6a32bvpq37e9OAnnKlAhxoXBl/30/wB6cC+DyRoR6uKCNt4ULuhSfypI7a6NtM+1R/EeBmzbv4ksV37qBbS2q7YUhOnRReO4NSlnEtdUD+ln9yfrUN4i8S2LqsGLK3zFCClPQsF5o5X5g+r9hQap4Zwny8LZTryAv/7c396lK8Ar2gKKK5UtqDqikzdrm3ddz/G60C1FAooCiiigKKK8NB7RTday/f7H+dq5FwkFi/bce+9A6pnxGyFAPsddG9DtTpBcVxiLOZJH8cSPu1BU7118RbCmZJUT6sRH1emniLxMEK+Wi3cvKUHCLSSpSg85R0EOTEjVwKmL3DE3FAqgh9zvB9xIp5geEowwPy08yy6lGVrI0zKOwEAOANmoKanid+4B8nBYnOHH9RKbSAGf8xU582jD2ium4mUkqtWAS/Km4Dl7PkIH161dV4Ba9VN7kj6aEdjSlrB5PT+H+a6UFLs2Me2Y27I/0rvHm/8A4AG++xqTwGDKwpRtm2XGZJaDu7BiHeasBIM9dPf99fSabvKiNCB+wPt/tQVzG4bmCUxo077fzqTTDFYfIW1OkdSOvbT2qav4hKVFSiA3cb66+n2qk8U8QKN/LaSq6oOQlJ0JAlRdhqNetA447dFtXKMyogakvAYayRp2pL4efDEE/PvJykLJAYZklJeDPca7elKXMN+GCsRjFITdRoAXTZBcAA/nvEE6CNANSG3w7+JSUYteHvLyYe5/2szf019CrQBYcnZ2O5NBtArw0A0GgY4q6pt4bSDGvVjHp3Gzf8eVEAcw3eDCk+x37xvS+LsJI7yRO5SrePo+1R2NVIBZQY+cOwcFs6Q6ToOYf5oOxxAnMWzJlx+ZM7ddoIBl32p/YxSVJdJdPXoWfmB0hqpuMxKRzSBz5S5blIPLctygSHKnd/pKcF4gpeUkkEkDMpI0yA+ZLBQ7FiBL7kLVauPXdR3DbwypYwdBEABLegbrM1I0BRRRQeFVcKuVypTHrux9vtXKh0aRvv6UHpW+zt9tP8vQLczqNxB9/b+CuAf8nqNp6iNa8NxnAYkNEwI/n/FA5Sa6pK3tp/OlK0ELxbFIsrQVMMyo6kwCBDktMTrsDTv/AKil9R7SfoNu9ccf4OjFWVWluxGxIIOoII8qgQCDsRvIOOcWs43AXCi5fK8P5RcuIS9tRlIvMeVJ0zgsROxADZL3GUpLCT9P3rnEcTRkdx3G49v5/nFr/GsZbAKkZmALoWlQ7sFEEbQxn3qIxPj3EqGQKQlBASVAlSxrAZhm29/Wg1/iXiq3bHmDbv66Pt/INRq+PruIKraFNPOs/KtTPmXqNNJ+9Vb4a33srcJJTcLXFJt5yciMwByuOYjyl3UrpT7xN4hs4YZ7q+adSVXFawJdvVh6UBjFhKVZ7mchlKV5bY7AQu4O4yj+8Hc8W2cJdC7gJCEPatJABUvRBUAMttCZVLyxYkmqVx74gXcRCALVsGAGJIPUneoC1ZJOa47QT+ogD9mH7UE/xvxPdxtxVy6WSmUW05vlocMyXkqVyuouS8wIZXUDK4fR53AIgO/U9nO9Rt/lLDSWghnjQl3lv+a7tKKsocyrWdNXIJ6P96D6N+EHi4YnC/hrq3xGHdJCjzKtgslXdnynflD6zfbhOghxr0NfIGB45ew15N60spuW1gpW5JMSCCWKSmCGkMK+kfCvjm1xDDC+hWVSQBeQ7G2p++qSxIO+msUFgxd8EtmZiCTL7Pp2qGuoAWFAiMocOdCHlPmgdN/SmuK4lJ+zAtHXpDu3TSaicbxdlZgeUFOiSR5mCuo7npqRQKYxCUZSCTqCWJJC0oYuNSzmZhnFKYO6l3E6AsS82S5k9CfcbVVsRxBXmCiyg6JaCE/Z9+r5tHpzwvHrhoZiHDK5UkQxIMZgBO1BoPhy+9tIJcjUl38qBL7/APNWEGqR4XxS8qQSCII7uhTOGgnKPYHSrrb/AJ9TQd0hdvttsSf4JH0ru4thTUXHnSW1b+b7/wCKBW8pxB9wZGh23pC1fIISrSOZiNtIgHSd+1d3C4h+vt2IqPxOOCVI1KnSOmrHXfVm9aB8rEAlnLaR1JQfTf71wgjQ7b6dG1ncGairWJICVAvygyWbydRDl+8+9SNleY9T33HNBI0kFj3oHdt+r7byR+x/nq4tqcUywzgM+5kjodFdxE9/q6SktB/negWrJvjJxs2b9hKVs9q5mS8EEhsyS4IJG4apP4o+O7uDKLFp0ZwCq6z5UkkcjwFQe/RtayXjPE8l25nQ4uEc4KlrUGyl/mrVmLFR2f0IFBCcT46sAJtFdrZVtyUdlWwt8g1gEgPB2qHxSlp/8gVmk5VTLa/QfSp1eGF0EWyi55SQ+VRhWqbk5vRX1dwhhvDpJzqOQasCFKIkPoBlcEODLw9B1wrx3fw2H+RaCQxVzMSeYuTqz7P0AqJu3bmIXmuLdzKlH9gJJ9ATViw/hS2kutKlhwNQPyrOw1hRZj5d9DFcTuoWLeQAlNsPoA8GANA7tQIYmwlNzKU8wyqglebMkKIX0Il2EFxs4efjEZSC4WQevcgav+nbX0luogAXXzBWVKuoJSUlOYvsH/8AoaMacYhiQAJLk6O7iIYuSFDqA09Airyi7al9jpGj1L8MwrEKgsCA8jmSfpBG85gYeHqfB2IVZXiPln5KEnMpUAMCT5gH5iAwO7a6OLeETbsBIDk+YEEFyCGG8OkNrzCJkKxdwzlR3JHlmXaA0y2n32d8H4tdw63sLVbUzApIBIMMZZmPf6U+/DuokknUkEjdyMxU5ADrBM7sTTBOHVmUwLAnSA0ayXMGD0O4oNR4J8RrN60hN8ps3W/NyoUzBwowgmHSTr20l8WoMCD0L6xOit3Llo+rmsUxeHHyUn9Kjq7Mr07g6E9PXrhHF7tlxbWtA3AJbUfkIIVt9h6hqF2S+wUI2lCS5JMAsS/+rYSVuDoKUjVwz9uVJOss4SDvuXgis8N8XgEm+gGfPbAzFnDlKmJgKl9jywWtPBcUi4kLQtKwCC48yWy7EAph9evTQLR4YUAppdKUAgAx/TBOT9SOrO5UCZq94C/mB7HV3feqRw+0MyYDn9JEBgH7BgYjTvV04SD8sZtT6a76d3oFN/Mx6QR7j/ekjbCvptuOxdx9a7vJndtwzgjSQ00itLAy4YH0bN/f3ig4UGUoFiAAQ/dSn+wH3qCx1wEpLEOpMk7AIGuu576VMYuyZYsf7cxhpkqP0qDXhmABSpw7P2yAswltJ6j0oO8MvyzsBLNJRqesE++x0m+HguXGwLPMFf3qOs2gAzPBG8cqdRqNPsetdjiaLKTcUpKUpSRzaQ+hGp+vpQTFpASSSW1JBJ3JP96j/Efi6xgkvcU6iHTbSRmP1LJHc+zmKzvxV8W1AhGFQCSrz3HJA2KUpLSXYqjWOtIxOJuLUq5cUbi7jkEnMTsDzM8EDRpGgRQSHi/xHdx103lBISE/LTbYFOQnRTkEnM7KiXaKrirtn5PyrlyBykoSeVSSGDnXlYQCX1ox14pSEhXMSyWDCQE5i3N2AMsElnerj8LfAiMRcVfWM9qycloKYgrPMpRAiMwH1IYgMGb8T4EuyRnSplA5VFK0x6LCQo7sOo0mnmE8UKRbSgjMcoTJDZWLCfX96+leN2raMKqx8pN7MkgIWkFCiXlQIbVzWXWPhNaFnMTdzMwcuCdCQCHS8/XtQULDX7twm4tSQHIAKg4UCAxTmJVGUSCw0l3hsFhz8wpPLlM5gdOnb0iK1pPwwdDi6pLwDlQQIOmYE7uAO1LcP+E9tNw3CpdwmJEEgapSkAACBKiwdyaDM8Lw1a1FKEkhZDpYnlJcEsdHbo0SMxfTfAfwllN3EpLJCSkHXNv3SHc9S40Zzd+HeC7Nk5tTBZg2Zydh1cn1Lu5qc4vxRGDwy7q5CA7DVSjoB3Kj+5oM1+MXF0JGH4dbhKiLl4JYciTypIzBn5lbSE9az7EeVpAJII8zkuWAAcltEgMxkJJ5lrl65isRdxF2VL8yhsoG2csbBGUgf6dejPFXJyKkgsx8o6guSnWX0Ygy4SkE7kuxL8twsQos+pIdySGDeZrQS75hHYlBUXISQw6BnboHbQONykuXJp/cvgh3MQS/ODzqkxrrMkoDFKScrC7bCkqfVJGpkOkhmd2AAAg6CADzB5irBGHU4DBSdAwDXCJD7gqZM6HSXZWrDpIjylXeIPSTLPsOgBDziCx+HbXnidUhREhzl8xIZ921U62Ew5uWncwlbAkDYkkE6RJBnKHkBrgN7GJ507yogg5gZBzK5XaEyQfymCIl+CpyKdOYOzLDBTEkHNMlwQw3EQRm9Xw4JbmLgkOxMi8xZKpADgkSXOVyVKyyHC8AX02SEgGXU0JLCVZQAqGSkFvIwbJ4WwRVYSSyVFI3JdJzddneX2q1YGyUoYwdSPYD+1QnhxJNtDxBfXUFoeQAGYf+u4L2OgRWnX+N6b02U3N1cj3np2p6sU3Uli8s795/mnpQRqQVcwcAZSxAIfmYx3mmPE+J27QzrWAmQ0FyVQBu5y6PtTvinEUWLariyQkal2LlIYB9STp6zFY54p8TLvEudwyH0BUqBuH5uYhyw1zMQmsd8TrisRltW05A7BZOdjGoVBJaBqx1Y1VeK8eXiFqUu4VEuAEwEJYiB5X3h9id2bjBKtpAJJWouoglys6iR0YAbOTvymGwQXczFtMxncq/KZPmKdoCgYigZ28GCQshncpS4SAOWRsp3SN4LlzFSmFsZiU7qLD8pVIiOxAPT5jflTSmMSHSQ6jBYw75pMQknYH/AMiTsTSSbotW1LIJJgf6jl7z+YxDfMPR6BjetBd0luVAIBIlRI5lEahgwylyAZ/MRv8A4D4F+FwVlBHOQbi3cnNcOY5idSzD2rG/BvBvnYi1ZJcKXmuEliyRnX2P5h2JPWPoG1dd2oBdgF++v2/xSC+GphgNX6mNNf5Ap3moNA2Xhkwlh/gf8tSuQJ7bfz3pO3dk+v7P/afevbl1yBQefIBA/kH+5/uaxj4weLheujDIUTatycui1yD6toBoZ6itA+Iviz8Hh8iD/WuuET5QA5VE9gweXblNYFkNy8kFzPzDmaB1PbQvp6wwOsQMllCAzpJVo0sQWcOA5y9Q06cqBIKiQSRGV+4hgBOxDhzmZpQoq8TUnNpBhxBJnUByB5tOh3DBJCAohJU3U5oKT0I8ol4eValgaDi7ZAkSHCSzHUlijOrmee26iqQGoQgJzAMliRsDOWSnryuXIUYEl6mbiGGWJTCSA6goglJ1ZJIUSACSSSYMNMThAHkgnMC+RyYaAQ/X9Jc6JdSwg+IlWQhU80QNSQSOmjSw0TDM0zwu3yAMydCdHJTnABIYTOeGhWyGYY7Af00jcrjqlMxIDuwOnsAZsdq2UoSlgp9OxUkFtIdj7jcJagVt2EkkPm8rO7BIYBgfyiI1LjU3FAWXgHCSrEWyXbMrXmIAP5v1ErJJ2JZJgE1H+HOEKuKAIdQVm5XZwtbSdNIPR1FyXGpcB8PJt6gOwBgzroHLAZiw796Cc4fhQlmDCTr3j1gmdySakKSt22JNK0HlNsRDmABMltAT7etOqiPECVG2ySRIJYOYIMddCW7e9Bl/jnj6rl35YJFtBAGZ3chlKY8zuEtB1AGtUiygquu7i28BhzEGCxblSkHfKCnVmNz43hHJzAJZjMhMEuDqWTm01Tm/W1RXDuFpQkfMASeZ4SSXISp21K8qU7EgLiZBlYwKlKczoYzSFeh3TLAx80iMrh5ibNrDJMp0ZnGZUADLqdCpOkBYUcoDhBHzTlY/LQYdPMXfUbguzMxOdGhD1F8YwSEra0CtYHNcfmUrKXI3LMog9LfdyHWFv/MW5ZiSXTlKS7g5YgNGsZUksBSeNv5riU6hLrVL/rAYjoSox+lxpSlq3kZg2YxoSwZ238wTJd27mmmAtZipSg2YknTyoDASG1/V+oT5mDQvhfaBv3FtKUBL/wDspo2MI7aNo1a3g08vrNZd8J8Kcl1TGSANSRlSnfU6q1mRWroSwag9ak7y2Ef7e9K1xcUwfpQMLSCVsfd/WT7x96Wu3U2kLurLJSCpROyUh5+5pWxLms0+LvidXLhLeh5rxBGgljzJgDm1Dlpegz7xd4ouYrE3LynCIShGqkp2TMAkTu5Gk1G8Etl7y2LkgPqId9SOitwdC8OO8XaZBQgALUrIHcSWgOxDcpgAskukPmL/AAeAyWkpA1MNroAwL6+c67dipIRWNDknVuzPkIBgJDHQNGgSwLBPdtACU3AD5oIDuxSSCTB8xS0BOjk10LZd8wY7gnQuAQU6qDKEMYYMzhcpghiU+VMhQZyqAmG3YbFwz5iDdPEiSCUMBAdiGhwX11cuZc6yU+qWpbEkjs+zvOz5j5ifqa4TKQluXXXXU6jYlDvGriOdEkm0CY0HWBCjqdGAA6MGYiPmAzXbTlTmI1/SsBn7ApS7Eaak6aVb/DnAjfUc/LlllfmY5mSdDJBO8h6reJtnIw3JdhOw6RlJHplEE8qdJ+H+HJWg6AJzB36mS/5i466EahVBZ+A8GShlJRlPcbMztqJ/ksJ5FhtI/f60oi2BtXdB4K9oooCkMZ5ZD/zftS9J3xFBS+LcFClFQDk6hgDopjsxdtoKeiBVY4pgoEeUEsXYhIYgjrl5X6LQ5HNWmrtAkP39CCkp0/nTrUTxnhIKVkhwAdBKniYmCR3ClbmgyrGJcBJd0skbO4KUKDGN0qMa2yaiLSSokn/yPJhyS5LPozfU9DV243wKZAUzhTuxJTzOAOVRQV+9s/pmC4TgM90hiwUZ9QZUZYhLjYArLUENxNQypCYzDIl3fLObRmYZtJ5R2FcX2QgsGYBOoGoI1kSxcnUZhoE1O8ZwACg2o5tCCCCdNG2GgZg41pji8AVLCMpZwI6OAzEluVtoygahVBqfwqwBTgUrUA6lKY9UhwD7zV1qL4Vhfk4azbZsqEg9i3+TT63cluz/ALbUCqjTS9ensPfT+fY9aXW5LfztTG/cZTDsP236u32/VQN+M8fThcMq6rzSEJ6qlhEkDUt0PUVhXFcWpd4rUebMVEk7Zi7lwTIVoQ7FlGKt/jDjX4lZSP8At23QmAxYjmbuQ4bYAMTFUS+sBSlHQBwzOeae6mIGjQkyRygE8LhlKv5EuUpLBtSokiAf/pXqQ4eKmcSUkkDQAgl9QYITIBLZj6AbAJMbw+yU2yo/+Q5mhmKSlAysHhokc2hzBJcYlwplPJy6OQPKR6FyN5fWAkG14HOJSwU6iZSyVJSdYM5ubs35std/MOUqLvzK77qAVm0dSUQSSc4Ucxg9rvFglnzASGkqBLhnJPMQ4gBIy7kMuJYflCerFnkAqBb1b5bsS/egX4dYzjeCEgzILJ5QSTLAw5OYM/KUT9m2wQZYsoCZ82UsCT5lMJMkhIUrnrngXASvDhWhUFGQCDzZcsnmED/TqCpZZIeYTAXlEAgZXY+ZvKUyof1DDhkh1COUQkGduzmIJD5sp2DsAeVtgSJEAslOY8x1bwbwn5VsEuDlCZDMxJ9tagcBwAFTqdSnDEjQlmJCYhMACAIDuVK0GxbYAdAB9BQKUUUUBRRRQFFFFAhdw76V7dtONKWrwigrOO4cAgls3Vw75iNhOpO+5fd4r/oCLaVFmJ1n9UuYDRv2HWbv8kU1uYJyD0P9wT+337Cgz/E8KkdoO5cOdDsCWymCQobgUlhcG5kOStyJgMTD9BmPuovzCrnewEqgSCCAYIM+v8Gsu3tcMQhaFdDlJ7EKtg9mzH9oagsirbt0/n+1dptgaATXor2g4uKABJ0E1RPF3GiEKQnlUqDJBSmSdJBICtOitMgNWzjWNShBct+Y6PlBG27qyht3asu4leC151JzZi6dw5yhg8p0QHP6rcEguEDjgSC/5gwJDJAILtqQCWGVnbXMBVe4lfAOWXUyXglRPKQHLNChGvfQWXF30rQS+ZOjsWLgkEjost6hamFzLUHw/hxXdthRJUSVOXflyh9Y1ffyiQNAlsNbBSP1AgjVuUMCd3Cdh3ZuYiPxlveTo4hp193UA0jl38ouauCZbYSlGqZPU5UvrsylDYQBJJzM7Xh43WjzET0d3+xPtb0bkAQuEsm6QGU7uTqWLlgJ6s5J0D5mypkb/hsuFLJEZmBJ1La7OX5pMhjV44L4YTbSkqAzOT6Ev7ksw1gaksBUr/0ZJnaDuXMDUn07BmFBB8GwASgW9kAOdHI2GwHdo76Gdt8KDtk03U4G2zwIkNLjSBUngOEpQfKwdx6vT/8ADJZmcd5oGODwYd8oZypzqSS79tj29mqTrwCvaAooooCiiigKKKKAooooCvGr2igRu4cH77daS/AJKSlQcEEEdiG16tD07ooEcM4Syi5EE9e/uPu9IXcc5KUDMoa/pHqf5706Wh6EWwkQGoKj4mw6lEW5U7KWoCIzZRDkSVMJLlDdCxteHh0zaMC7FmEDQOVd2FxGpTy3VeFcvo/16R7fsK7/AAomNf2n/J+tBm/EvDIMkxupmBBlRjqCs6fmXCcpIS4J4VSHKraiFOApQL6h21P6u7v1ar/ibKczER92Dk6f/Q2/7gpxYwY1YdJHt+z/AFoIfD8G5S4eJSwl3OXca5kkszKOr0/wfBkJS5AGrMwDH/Mn/wCmlhUjYs5Q2sk/WlaBsjDg6j6/T2+1K/JEQI0pQCigKKKKAooooCiiigKKKKAooooCiiigKKKKAooooCiiigK8NFFA0Wl7noE/dSifrlT9KdgUUUHtFFFAUUUUBRRRQFFFFAUUUUBRRR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0836" name="AutoShape 4" descr="data:image/jpg;base64,/9j/4AAQSkZJRgABAQAAAQABAAD/2wCEAAkGBhQSERQTExQWFBUWGBcVFxgVFxYYFhgYGBcXGB0bFhoXHCYeFxkjGRwVIS8gIycqLC0sFx8xNTAqNSYuLCkBCQoKBQUFDQUFDSkYEhgpKSkpKSkpKSkpKSkpKSkpKSkpKSkpKSkpKSkpKSkpKSkpKSkpKSkpKSkpKSkpKSkpKf/AABEIAPQAzgMBIgACEQEDEQH/xAAcAAABBQEBAQAAAAAAAAAAAAAAAwQFBgcCAQj/xAA8EAABAwIEBAQEBQMDBQADAAABAhEhAAMEEjFBBSJRYQYycYEHE5GhFEJSsfAjwdFi4fEVM0NyghZjov/EABQBAQAAAAAAAAAAAAAAAAAAAAD/xAAUEQEAAAAAAAAAAAAAAAAAAAAA/9oADAMBAAIRAxEAPwDcaKKKAooooCiiigKKK5UpqD0qao7HcbRbGpPoHGjidPvUdxrjyAGCwNXLat+kqDKbs/trVSuXWzKuXLakuMoNxCVOWhwlytnPKoHoBQWa740IuBPy4PUud3DASrtrUZj/AIiXEL+XbspuLkgOsFgNwQCFdgDHpSeDxltSGSFKUAJZDQe6gsjvmOtReI4ilKD8zDIKUMVqACkJU+ik5c1kw4UFR0hwCeI+IuOYuhNs6gZVKLT5c2VK4aHfX0pPC/Fi9lJBTcYBRC0so9WyCN9XAYTT/FeIMMqwFFl2lcpLjOiAxdiWAIgggARDVRbeIt4bE37N0/NtXR8xBBYq10IlC9CFgwqJBJoNd8K/EC1jCkZSgqBKCWKFt5kgjRad0mej1a6+aLy+dAwpdFxYUzEXErSEkqTlHM9spLaudyZ1/wACePPxQFu5FwOnuSmDG3Vtn9HC8UV49e0BRRRQFFFFAUUUUBRRRQFFFFAUUUUBRRRQFVzxlxRVu0UoACjLqLJAdjLHbs3prViNUnxstT5QFEs6SDkYO+pLauyiG/uFKsccdAVcCyzAJAtPcPMQHYlKQR5Qp+UMpw46ucW50WwtS2goJJSEktFtIBIc5cxuH6xXPDPD2Iv3DbzBAj5qz/UIUHdKCeVWvpo4LNWjcE8P2sOnLbT7w522A+1BQcN4bxFxee3msAuSlJuICidDlFwtqe8zoKkv/wANxJSwWlwDzFSszESkkhyg/pJywGAIrQU4YPp9fq/1pX5dBi+L+GeKAZBIhKSAU5WcO5gGXPq7akVB4z4fY1LOArKSoMQSCZgkcsyznX3r6Eu/zdhTJdsEfv8A4H8aaD5z4Gi5hsSldwAW03SpbucpKSlSiJIYEnbUjSQ9u+JvlY25es5gFKWoFHMkOExrqCVJcbDTVta8S+EbdwBaAyt++/tM/f1yDHcGv2bpsobOokpEJCgfyP5TmygZVbgMQ5BDQ+D/ABrRnSL4LFWUqQIEs5BAI6sNvWtSweORdTmtqSsEAukvrXyQm+r8SfmJUkgstBKg2xDLkAEgsTHpA0z4Y+KlWsQrD3Vum2+UkjM2ikvorQltOV30YNzopvgsWLiQoaF20IPcNsQx96cUBRRRQFFFFAUUUUBRRRQFFFFAUUUUHNxbAk1mnF8ccZj02rKuVBOZeUGRDJJOoksRvtBNy8VcfThbC1mSEqIG+h3MD1MBjVP+H1pSzcv3DJhoZJUStQJADmRLbxFBbuGcPFtIQkMBGz+p6zNS9rDgVxhre9OaDxqGr2igSuWnpkbLf4/5100qSppi0wff++gNAyvIYgdH6B99y/0+1UfxFwJNzOtPmA7eQasNSQWLvDCYDXHFrGdgdQx6l9e/WmF62Am4DqpBSfopOvqR/IoM88S8KRibBvEJF1aFAnlAKkpcFxsu3kc7ZFPrFETZXg8RbuajlZhl1SglK30UMxQW3DzV1xHERZzpY/0wLg5cwdiCAknmBJWW2Ci2tU61xAouLUAi9ZzFfy7mbMEkEQVM6CkCQ55UxJBDffh5xi3fwwCDIdWXcJJgyT0mTPZibXWO+EeKow15HyriSlRGe2Wci6xC0kaHRwRqFHdq12xfCgCPvQK0UUUBRRRQFFFFAUUUUBRRRQFeKLV7TPiNxk6O9BQfHuLK1BIBzGAkQWlnUSBmJaNA+oc09+HeEIwaQS6s6nYESAlMPJEEOW0cAQz/AI1wkKVbgLZz2ZMmfy6FxvDmaqS/Hn4JJFxBcXF5EhhypLJSNgyQN/q7ENWw6WFK1kWH+PdoXghdpkHRQUSddw0Ht1q5cF8XpxjKw5FxOiinQGIU7EHt370FqBoUpprPvH/ia/gLalwUr8pzAT+ltX9KxDi3jTiN0/1Ly8i/yAuDpGUanSDpQfVdrGIUWStKjowUCX6QaacTvkMB9elfLuAVjHC7STmSZSi8kXI//UlQVAIGhnfatN8L/Es3rIF9KlXEulwwVAEEE6u8+lBecQU5kEE8p2LO8z1GppnjLpVdt6tJA2cMWLbQPYGorC8TVcBUATJbKCfc669O3WnWJuLCAxcgu/Vi3XQxQU34l2PlWUXrblI5XdhBUnmYNr8kt2HSs5vYNVwZhCfNywkAmACISEqLaAJdwGL1qGLzXAEXGOZZdBcEmNWHKp9DvmPvQ/FHA/kKypK0JhrdxCksku3MSUlpkKOupNA34bxAouJbLdUEi3yiMylphLsknLmZoARro30t4XNw2EKuakOx1n9o93Kq+fPBfBFrvoSm2HFsXXIlIVAUGlyllga6lmDK+lsElraQQxYQ7t770C9FFFAUUUUBRRRQFFFFAUUUUBSN+24/4/uKWrxQoIBSVTBhwcwYmOpMhyA/rrvm3irw0q7eRbyfNdalQwKnzLKUEwgOvzNoBGx1DGIKgpolpBgHXKFDtr6+lM+G3BczLSJQSEvu2VJ06kfbrQZFjPh5jCtBCLVkZRypFoW7bjmSxVmunXmJL9NQm9fCfwrdwa8QbjALygpGUpdLspOUDK4zApYaJ9rbdWpSgyUpEuo6w8BqecNEKLu5EjeP8vQUD4i8I/F30pL5UHQmH0cdwWgn2qEwPwesEJNxS+ZOZSgQDIgJURygaN21q7YllXVKLSdX1AJ0J132I9KmeD37K+RLEokJOoBn6UGfcT+Flha0H5fKluVNwItLUkBIJT8vzMEu2rHrSSvhTbCxctLWi4pgQlSilRmJVmAc7kwNprVsRgUr17+k/tSNrBptOQA57bj3oM2scEu4WF5lZQQTmhtHI/eTqak7N1klTuA0l9S7kHfb2qV45iczw7tq7fTpA2qoWsUQlYSUgGfuz9z776w9BD+I76gi6pLFSE/MbqA4VysxhRcEMw3aqZifE1tSR8y1bWQQRFwEbnlzEAEtpDbbVd8ZhFG6rKJUkIS+4JJYnpE1SLGAHzAg21EIJt5v9fmTnDEELSCNNPQUEp4K44u7xJCnCV3VBSiwCRGpcyAkEAdgJl/pOxcCkhQ0IesW+GHw4Utr14NbdQYKYqKSIgeUFM8xd2hnrbEJYNQe0UUUBRRRQFFFFAUUUUBRRRQFeEV7RQJLsDKQAB7ConBYX5RUmdXk9QCZ+/uam6j8cllg7EdNx/l/saDziOMFuxcWqAhJUfYPULwXx3g7qP6d62pholTtBLEa6Upx+8pYRaSPOQkmIS4B12n3jrNK8afCy0q6rEYUjDcrlKAnKVuZSghk7QNX+oSWJ+JWCtXVG7cCC8AAqJ0kt0D/AF20rrD8VGMvIVgrjqAKnkoYD88OHMO7uRrpUJ8PvCFvDXrnzki6tSs2dQBUQoDZUic0EGtTw2Ht2wRatpQD+hAS/RwkUEXw3xKovbupy3UllBx0j1G7jUUvieJBTgEaVDeJMPmVnSwWnQvs5LK/0z9/Wm2GxbpB3Zi+xHX2Yv796BHimJJUQBI/nXo4H+0s7PC/6a32bvpq37e9OAnnKlAhxoXBl/30/wB6cC+DyRoR6uKCNt4ULuhSfypI7a6NtM+1R/EeBmzbv4ksV37qBbS2q7YUhOnRReO4NSlnEtdUD+ln9yfrUN4i8S2LqsGLK3zFCClPQsF5o5X5g+r9hQap4Zwny8LZTryAv/7c396lK8Ar2gKKK5UtqDqikzdrm3ddz/G60C1FAooCiiigKKK8NB7RTday/f7H+dq5FwkFi/bce+9A6pnxGyFAPsddG9DtTpBcVxiLOZJH8cSPu1BU7118RbCmZJUT6sRH1emniLxMEK+Wi3cvKUHCLSSpSg85R0EOTEjVwKmL3DE3FAqgh9zvB9xIp5geEowwPy08yy6lGVrI0zKOwEAOANmoKanid+4B8nBYnOHH9RKbSAGf8xU582jD2ium4mUkqtWAS/Km4Dl7PkIH161dV4Ba9VN7kj6aEdjSlrB5PT+H+a6UFLs2Me2Y27I/0rvHm/8A4AG++xqTwGDKwpRtm2XGZJaDu7BiHeasBIM9dPf99fSabvKiNCB+wPt/tQVzG4bmCUxo077fzqTTDFYfIW1OkdSOvbT2qav4hKVFSiA3cb66+n2qk8U8QKN/LaSq6oOQlJ0JAlRdhqNetA447dFtXKMyogakvAYayRp2pL4efDEE/PvJykLJAYZklJeDPca7elKXMN+GCsRjFITdRoAXTZBcAA/nvEE6CNANSG3w7+JSUYteHvLyYe5/2szf019CrQBYcnZ2O5NBtArw0A0GgY4q6pt4bSDGvVjHp3Gzf8eVEAcw3eDCk+x37xvS+LsJI7yRO5SrePo+1R2NVIBZQY+cOwcFs6Q6ToOYf5oOxxAnMWzJlx+ZM7ddoIBl32p/YxSVJdJdPXoWfmB0hqpuMxKRzSBz5S5blIPLctygSHKnd/pKcF4gpeUkkEkDMpI0yA+ZLBQ7FiBL7kLVauPXdR3DbwypYwdBEABLegbrM1I0BRRRQeFVcKuVypTHrux9vtXKh0aRvv6UHpW+zt9tP8vQLczqNxB9/b+CuAf8nqNp6iNa8NxnAYkNEwI/n/FA5Sa6pK3tp/OlK0ELxbFIsrQVMMyo6kwCBDktMTrsDTv/AKil9R7SfoNu9ccf4OjFWVWluxGxIIOoII8qgQCDsRvIOOcWs43AXCi5fK8P5RcuIS9tRlIvMeVJ0zgsROxADZL3GUpLCT9P3rnEcTRkdx3G49v5/nFr/GsZbAKkZmALoWlQ7sFEEbQxn3qIxPj3EqGQKQlBASVAlSxrAZhm29/Wg1/iXiq3bHmDbv66Pt/INRq+PruIKraFNPOs/KtTPmXqNNJ+9Vb4a33srcJJTcLXFJt5yciMwByuOYjyl3UrpT7xN4hs4YZ7q+adSVXFawJdvVh6UBjFhKVZ7mchlKV5bY7AQu4O4yj+8Hc8W2cJdC7gJCEPatJABUvRBUAMttCZVLyxYkmqVx74gXcRCALVsGAGJIPUneoC1ZJOa47QT+ogD9mH7UE/xvxPdxtxVy6WSmUW05vlocMyXkqVyuouS8wIZXUDK4fR53AIgO/U9nO9Rt/lLDSWghnjQl3lv+a7tKKsocyrWdNXIJ6P96D6N+EHi4YnC/hrq3xGHdJCjzKtgslXdnynflD6zfbhOghxr0NfIGB45ew15N60spuW1gpW5JMSCCWKSmCGkMK+kfCvjm1xDDC+hWVSQBeQ7G2p++qSxIO+msUFgxd8EtmZiCTL7Pp2qGuoAWFAiMocOdCHlPmgdN/SmuK4lJ+zAtHXpDu3TSaicbxdlZgeUFOiSR5mCuo7npqRQKYxCUZSCTqCWJJC0oYuNSzmZhnFKYO6l3E6AsS82S5k9CfcbVVsRxBXmCiyg6JaCE/Z9+r5tHpzwvHrhoZiHDK5UkQxIMZgBO1BoPhy+9tIJcjUl38qBL7/APNWEGqR4XxS8qQSCII7uhTOGgnKPYHSrrb/AJ9TQd0hdvttsSf4JH0ru4thTUXHnSW1b+b7/wCKBW8pxB9wZGh23pC1fIISrSOZiNtIgHSd+1d3C4h+vt2IqPxOOCVI1KnSOmrHXfVm9aB8rEAlnLaR1JQfTf71wgjQ7b6dG1ncGairWJICVAvygyWbydRDl+8+9SNleY9T33HNBI0kFj3oHdt+r7byR+x/nq4tqcUywzgM+5kjodFdxE9/q6SktB/negWrJvjJxs2b9hKVs9q5mS8EEhsyS4IJG4apP4o+O7uDKLFp0ZwCq6z5UkkcjwFQe/RtayXjPE8l25nQ4uEc4KlrUGyl/mrVmLFR2f0IFBCcT46sAJtFdrZVtyUdlWwt8g1gEgPB2qHxSlp/8gVmk5VTLa/QfSp1eGF0EWyi55SQ+VRhWqbk5vRX1dwhhvDpJzqOQasCFKIkPoBlcEODLw9B1wrx3fw2H+RaCQxVzMSeYuTqz7P0AqJu3bmIXmuLdzKlH9gJJ9ATViw/hS2kutKlhwNQPyrOw1hRZj5d9DFcTuoWLeQAlNsPoA8GANA7tQIYmwlNzKU8wyqglebMkKIX0Il2EFxs4efjEZSC4WQevcgav+nbX0luogAXXzBWVKuoJSUlOYvsH/8AoaMacYhiQAJLk6O7iIYuSFDqA09Airyi7al9jpGj1L8MwrEKgsCA8jmSfpBG85gYeHqfB2IVZXiPln5KEnMpUAMCT5gH5iAwO7a6OLeETbsBIDk+YEEFyCGG8OkNrzCJkKxdwzlR3JHlmXaA0y2n32d8H4tdw63sLVbUzApIBIMMZZmPf6U+/DuokknUkEjdyMxU5ADrBM7sTTBOHVmUwLAnSA0ayXMGD0O4oNR4J8RrN60hN8ps3W/NyoUzBwowgmHSTr20l8WoMCD0L6xOit3Llo+rmsUxeHHyUn9Kjq7Mr07g6E9PXrhHF7tlxbWtA3AJbUfkIIVt9h6hqF2S+wUI2lCS5JMAsS/+rYSVuDoKUjVwz9uVJOss4SDvuXgis8N8XgEm+gGfPbAzFnDlKmJgKl9jywWtPBcUi4kLQtKwCC48yWy7EAph9evTQLR4YUAppdKUAgAx/TBOT9SOrO5UCZq94C/mB7HV3feqRw+0MyYDn9JEBgH7BgYjTvV04SD8sZtT6a76d3oFN/Mx6QR7j/ekjbCvptuOxdx9a7vJndtwzgjSQ00itLAy4YH0bN/f3ig4UGUoFiAAQ/dSn+wH3qCx1wEpLEOpMk7AIGuu576VMYuyZYsf7cxhpkqP0qDXhmABSpw7P2yAswltJ6j0oO8MvyzsBLNJRqesE++x0m+HguXGwLPMFf3qOs2gAzPBG8cqdRqNPsetdjiaLKTcUpKUpSRzaQ+hGp+vpQTFpASSSW1JBJ3JP96j/Efi6xgkvcU6iHTbSRmP1LJHc+zmKzvxV8W1AhGFQCSrz3HJA2KUpLSXYqjWOtIxOJuLUq5cUbi7jkEnMTsDzM8EDRpGgRQSHi/xHdx103lBISE/LTbYFOQnRTkEnM7KiXaKrirtn5PyrlyBykoSeVSSGDnXlYQCX1ox14pSEhXMSyWDCQE5i3N2AMsElnerj8LfAiMRcVfWM9qycloKYgrPMpRAiMwH1IYgMGb8T4EuyRnSplA5VFK0x6LCQo7sOo0mnmE8UKRbSgjMcoTJDZWLCfX96+leN2raMKqx8pN7MkgIWkFCiXlQIbVzWXWPhNaFnMTdzMwcuCdCQCHS8/XtQULDX7twm4tSQHIAKg4UCAxTmJVGUSCw0l3hsFhz8wpPLlM5gdOnb0iK1pPwwdDi6pLwDlQQIOmYE7uAO1LcP+E9tNw3CpdwmJEEgapSkAACBKiwdyaDM8Lw1a1FKEkhZDpYnlJcEsdHbo0SMxfTfAfwllN3EpLJCSkHXNv3SHc9S40Zzd+HeC7Nk5tTBZg2Zydh1cn1Lu5qc4vxRGDwy7q5CA7DVSjoB3Kj+5oM1+MXF0JGH4dbhKiLl4JYciTypIzBn5lbSE9az7EeVpAJII8zkuWAAcltEgMxkJJ5lrl65isRdxF2VL8yhsoG2csbBGUgf6dejPFXJyKkgsx8o6guSnWX0Ygy4SkE7kuxL8twsQos+pIdySGDeZrQS75hHYlBUXISQw6BnboHbQONykuXJp/cvgh3MQS/ODzqkxrrMkoDFKScrC7bCkqfVJGpkOkhmd2AAAg6CADzB5irBGHU4DBSdAwDXCJD7gqZM6HSXZWrDpIjylXeIPSTLPsOgBDziCx+HbXnidUhREhzl8xIZ921U62Ew5uWncwlbAkDYkkE6RJBnKHkBrgN7GJ507yogg5gZBzK5XaEyQfymCIl+CpyKdOYOzLDBTEkHNMlwQw3EQRm9Xw4JbmLgkOxMi8xZKpADgkSXOVyVKyyHC8AX02SEgGXU0JLCVZQAqGSkFvIwbJ4WwRVYSSyVFI3JdJzddneX2q1YGyUoYwdSPYD+1QnhxJNtDxBfXUFoeQAGYf+u4L2OgRWnX+N6b02U3N1cj3np2p6sU3Uli8s795/mnpQRqQVcwcAZSxAIfmYx3mmPE+J27QzrWAmQ0FyVQBu5y6PtTvinEUWLariyQkal2LlIYB9STp6zFY54p8TLvEudwyH0BUqBuH5uYhyw1zMQmsd8TrisRltW05A7BZOdjGoVBJaBqx1Y1VeK8eXiFqUu4VEuAEwEJYiB5X3h9id2bjBKtpAJJWouoglys6iR0YAbOTvymGwQXczFtMxncq/KZPmKdoCgYigZ28GCQshncpS4SAOWRsp3SN4LlzFSmFsZiU7qLD8pVIiOxAPT5jflTSmMSHSQ6jBYw75pMQknYH/AMiTsTSSbotW1LIJJgf6jl7z+YxDfMPR6BjetBd0luVAIBIlRI5lEahgwylyAZ/MRv8A4D4F+FwVlBHOQbi3cnNcOY5idSzD2rG/BvBvnYi1ZJcKXmuEliyRnX2P5h2JPWPoG1dd2oBdgF++v2/xSC+GphgNX6mNNf5Ap3moNA2Xhkwlh/gf8tSuQJ7bfz3pO3dk+v7P/afevbl1yBQefIBA/kH+5/uaxj4weLheujDIUTatycui1yD6toBoZ6itA+Iviz8Hh8iD/WuuET5QA5VE9gweXblNYFkNy8kFzPzDmaB1PbQvp6wwOsQMllCAzpJVo0sQWcOA5y9Q06cqBIKiQSRGV+4hgBOxDhzmZpQoq8TUnNpBhxBJnUByB5tOh3DBJCAohJU3U5oKT0I8ol4eValgaDi7ZAkSHCSzHUlijOrmee26iqQGoQgJzAMliRsDOWSnryuXIUYEl6mbiGGWJTCSA6goglJ1ZJIUSACSSSYMNMThAHkgnMC+RyYaAQ/X9Jc6JdSwg+IlWQhU80QNSQSOmjSw0TDM0zwu3yAMydCdHJTnABIYTOeGhWyGYY7Af00jcrjqlMxIDuwOnsAZsdq2UoSlgp9OxUkFtIdj7jcJagVt2EkkPm8rO7BIYBgfyiI1LjU3FAWXgHCSrEWyXbMrXmIAP5v1ErJJ2JZJgE1H+HOEKuKAIdQVm5XZwtbSdNIPR1FyXGpcB8PJt6gOwBgzroHLAZiw796Cc4fhQlmDCTr3j1gmdySakKSt22JNK0HlNsRDmABMltAT7etOqiPECVG2ySRIJYOYIMddCW7e9Bl/jnj6rl35YJFtBAGZ3chlKY8zuEtB1AGtUiygquu7i28BhzEGCxblSkHfKCnVmNz43hHJzAJZjMhMEuDqWTm01Tm/W1RXDuFpQkfMASeZ4SSXISp21K8qU7EgLiZBlYwKlKczoYzSFeh3TLAx80iMrh5ibNrDJMp0ZnGZUADLqdCpOkBYUcoDhBHzTlY/LQYdPMXfUbguzMxOdGhD1F8YwSEra0CtYHNcfmUrKXI3LMog9LfdyHWFv/MW5ZiSXTlKS7g5YgNGsZUksBSeNv5riU6hLrVL/rAYjoSox+lxpSlq3kZg2YxoSwZ238wTJd27mmmAtZipSg2YknTyoDASG1/V+oT5mDQvhfaBv3FtKUBL/wDspo2MI7aNo1a3g08vrNZd8J8Kcl1TGSANSRlSnfU6q1mRWroSwag9ak7y2Ef7e9K1xcUwfpQMLSCVsfd/WT7x96Wu3U2kLurLJSCpROyUh5+5pWxLms0+LvidXLhLeh5rxBGgljzJgDm1Dlpegz7xd4ouYrE3LynCIShGqkp2TMAkTu5Gk1G8Etl7y2LkgPqId9SOitwdC8OO8XaZBQgALUrIHcSWgOxDcpgAskukPmL/AAeAyWkpA1MNroAwL6+c67dipIRWNDknVuzPkIBgJDHQNGgSwLBPdtACU3AD5oIDuxSSCTB8xS0BOjk10LZd8wY7gnQuAQU6qDKEMYYMzhcpghiU+VMhQZyqAmG3YbFwz5iDdPEiSCUMBAdiGhwX11cuZc6yU+qWpbEkjs+zvOz5j5ifqa4TKQluXXXXU6jYlDvGriOdEkm0CY0HWBCjqdGAA6MGYiPmAzXbTlTmI1/SsBn7ApS7Eaak6aVb/DnAjfUc/LlllfmY5mSdDJBO8h6reJtnIw3JdhOw6RlJHplEE8qdJ+H+HJWg6AJzB36mS/5i466EahVBZ+A8GShlJRlPcbMztqJ/ksJ5FhtI/f60oi2BtXdB4K9oooCkMZ5ZD/zftS9J3xFBS+LcFClFQDk6hgDopjsxdtoKeiBVY4pgoEeUEsXYhIYgjrl5X6LQ5HNWmrtAkP39CCkp0/nTrUTxnhIKVkhwAdBKniYmCR3ClbmgyrGJcBJd0skbO4KUKDGN0qMa2yaiLSSokn/yPJhyS5LPozfU9DV243wKZAUzhTuxJTzOAOVRQV+9s/pmC4TgM90hiwUZ9QZUZYhLjYArLUENxNQypCYzDIl3fLObRmYZtJ5R2FcX2QgsGYBOoGoI1kSxcnUZhoE1O8ZwACg2o5tCCCCdNG2GgZg41pji8AVLCMpZwI6OAzEluVtoygahVBqfwqwBTgUrUA6lKY9UhwD7zV1qL4Vhfk4azbZsqEg9i3+TT63cluz/ALbUCqjTS9ensPfT+fY9aXW5LfztTG/cZTDsP236u32/VQN+M8fThcMq6rzSEJ6qlhEkDUt0PUVhXFcWpd4rUebMVEk7Zi7lwTIVoQ7FlGKt/jDjX4lZSP8At23QmAxYjmbuQ4bYAMTFUS+sBSlHQBwzOeae6mIGjQkyRygE8LhlKv5EuUpLBtSokiAf/pXqQ4eKmcSUkkDQAgl9QYITIBLZj6AbAJMbw+yU2yo/+Q5mhmKSlAysHhokc2hzBJcYlwplPJy6OQPKR6FyN5fWAkG14HOJSwU6iZSyVJSdYM5ubs35std/MOUqLvzK77qAVm0dSUQSSc4Ucxg9rvFglnzASGkqBLhnJPMQ4gBIy7kMuJYflCerFnkAqBb1b5bsS/egX4dYzjeCEgzILJ5QSTLAw5OYM/KUT9m2wQZYsoCZ82UsCT5lMJMkhIUrnrngXASvDhWhUFGQCDzZcsnmED/TqCpZZIeYTAXlEAgZXY+ZvKUyof1DDhkh1COUQkGduzmIJD5sp2DsAeVtgSJEAslOY8x1bwbwn5VsEuDlCZDMxJ9tagcBwAFTqdSnDEjQlmJCYhMACAIDuVK0GxbYAdAB9BQKUUUUBRRRQFFFFAhdw76V7dtONKWrwigrOO4cAgls3Vw75iNhOpO+5fd4r/oCLaVFmJ1n9UuYDRv2HWbv8kU1uYJyD0P9wT+337Cgz/E8KkdoO5cOdDsCWymCQobgUlhcG5kOStyJgMTD9BmPuovzCrnewEqgSCCAYIM+v8Gsu3tcMQhaFdDlJ7EKtg9mzH9oagsirbt0/n+1dptgaATXor2g4uKABJ0E1RPF3GiEKQnlUqDJBSmSdJBICtOitMgNWzjWNShBct+Y6PlBG27qyht3asu4leC151JzZi6dw5yhg8p0QHP6rcEguEDjgSC/5gwJDJAILtqQCWGVnbXMBVe4lfAOWXUyXglRPKQHLNChGvfQWXF30rQS+ZOjsWLgkEjost6hamFzLUHw/hxXdthRJUSVOXflyh9Y1ffyiQNAlsNbBSP1AgjVuUMCd3Cdh3ZuYiPxlveTo4hp193UA0jl38ouauCZbYSlGqZPU5UvrsylDYQBJJzM7Xh43WjzET0d3+xPtb0bkAQuEsm6QGU7uTqWLlgJ6s5J0D5mypkb/hsuFLJEZmBJ1La7OX5pMhjV44L4YTbSkqAzOT6Ev7ksw1gaksBUr/0ZJnaDuXMDUn07BmFBB8GwASgW9kAOdHI2GwHdo76Gdt8KDtk03U4G2zwIkNLjSBUngOEpQfKwdx6vT/8ADJZmcd5oGODwYd8oZypzqSS79tj29mqTrwCvaAooooCiiigKKKKAooooCvGr2igRu4cH77daS/AJKSlQcEEEdiG16tD07ooEcM4Syi5EE9e/uPu9IXcc5KUDMoa/pHqf5706Wh6EWwkQGoKj4mw6lEW5U7KWoCIzZRDkSVMJLlDdCxteHh0zaMC7FmEDQOVd2FxGpTy3VeFcvo/16R7fsK7/AAomNf2n/J+tBm/EvDIMkxupmBBlRjqCs6fmXCcpIS4J4VSHKraiFOApQL6h21P6u7v1ar/ibKczER92Dk6f/Q2/7gpxYwY1YdJHt+z/AFoIfD8G5S4eJSwl3OXca5kkszKOr0/wfBkJS5AGrMwDH/Mn/wCmlhUjYs5Q2sk/WlaBsjDg6j6/T2+1K/JEQI0pQCigKKKKAooooCiiigKKKKAooooCiiigKKKKAooooCiiigK8NFFA0Wl7noE/dSifrlT9KdgUUUHtFFFAUUUUBRRRQFFFFAUUUUBRRR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x"/>
          <p:cNvPicPr>
            <a:picLocks noChangeAspect="1"/>
          </p:cNvPicPr>
          <p:nvPr/>
        </p:nvPicPr>
        <p:blipFill>
          <a:blip r:embed="rId4" cstate="print"/>
          <a:stretch>
            <a:fillRect/>
          </a:stretch>
        </p:blipFill>
        <p:spPr>
          <a:xfrm>
            <a:off x="533400" y="963048"/>
            <a:ext cx="4163822" cy="4931905"/>
          </a:xfrm>
          <a:prstGeom prst="rect">
            <a:avLst/>
          </a:prstGeom>
          <a:ln>
            <a:solidFill>
              <a:schemeClr val="tx1"/>
            </a:solidFill>
          </a:ln>
        </p:spPr>
      </p:pic>
    </p:spTree>
    <p:extLst>
      <p:ext uri="{BB962C8B-B14F-4D97-AF65-F5344CB8AC3E}">
        <p14:creationId xmlns:p14="http://schemas.microsoft.com/office/powerpoint/2010/main" val="4148392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IT-CSAIL">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2">
      <a:majorFont>
        <a:latin typeface="Verdana"/>
        <a:ea typeface=""/>
        <a:cs typeface="Arial Unicode MS"/>
      </a:majorFont>
      <a:minorFont>
        <a:latin typeface="Helvetica"/>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11425</TotalTime>
  <Words>1155</Words>
  <Application>Microsoft Macintosh PowerPoint</Application>
  <PresentationFormat>On-screen Show (4:3)</PresentationFormat>
  <Paragraphs>221</Paragraphs>
  <Slides>49</Slides>
  <Notes>17</Notes>
  <HiddenSlides>2</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MIT-CSAIL</vt:lpstr>
      <vt:lpstr>How to Make Yourself Smarter via the Story of Artificial Intelligence</vt:lpstr>
      <vt:lpstr>PowerPoint Presentation</vt:lpstr>
      <vt:lpstr>My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Inner Language Hypothesis</vt:lpstr>
      <vt:lpstr>PowerPoint Presentation</vt:lpstr>
      <vt:lpstr>PowerPoint Presentation</vt:lpstr>
      <vt:lpstr>The Strong Story Hypothesis</vt:lpstr>
      <vt:lpstr>PowerPoint Presentation</vt:lpstr>
      <vt:lpstr>The Steps</vt:lpstr>
      <vt:lpstr>PowerPoint Presentation</vt:lpstr>
      <vt:lpstr>PowerPoint Presentation</vt:lpstr>
      <vt:lpstr>PowerPoint Presentation</vt:lpstr>
      <vt:lpstr>PowerPoint Presentation</vt:lpstr>
      <vt:lpstr>PowerPoint Presentation</vt:lpstr>
      <vt:lpstr>PowerPoint Presentation</vt:lpstr>
      <vt:lpstr>Demonstration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Social-Animal Hypothesis</vt:lpstr>
      <vt:lpstr>PowerPoint Presentation</vt:lpstr>
      <vt:lpstr>The Directed Perception Hypothesis</vt:lpstr>
      <vt:lpstr>PowerPoint Presentation</vt:lpstr>
      <vt:lpstr>PowerPoint Presentation</vt:lpstr>
      <vt:lpstr>PowerPoint Presentation</vt:lpstr>
      <vt:lpstr>PowerPoint Presentation</vt:lpstr>
      <vt:lpstr>PowerPoint Presentation</vt:lpstr>
      <vt:lpstr>PowerPoint Presentation</vt:lpstr>
      <vt:lpstr>The Exotic Engineering Hypothesis</vt:lpstr>
      <vt:lpstr>PowerPoint Presentation</vt:lpstr>
      <vt:lpstr>The Vision</vt:lpstr>
      <vt:lpstr>If you want to be smarter…</vt:lpstr>
      <vt:lpstr>Contributions to come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phw</dc:creator>
  <cp:lastModifiedBy>Lauren C McNamara</cp:lastModifiedBy>
  <cp:revision>350</cp:revision>
  <cp:lastPrinted>1601-01-01T00:00:00Z</cp:lastPrinted>
  <dcterms:created xsi:type="dcterms:W3CDTF">1601-01-01T00:00:00Z</dcterms:created>
  <dcterms:modified xsi:type="dcterms:W3CDTF">2012-07-02T20:17:49Z</dcterms:modified>
</cp:coreProperties>
</file>